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sldIdLst>
    <p:sldId id="274" r:id="rId3"/>
    <p:sldId id="276" r:id="rId4"/>
    <p:sldId id="277" r:id="rId5"/>
    <p:sldId id="278" r:id="rId6"/>
    <p:sldId id="279" r:id="rId7"/>
    <p:sldId id="281" r:id="rId8"/>
    <p:sldId id="260" r:id="rId9"/>
    <p:sldId id="261" r:id="rId10"/>
    <p:sldId id="282" r:id="rId11"/>
    <p:sldId id="283" r:id="rId12"/>
    <p:sldId id="262" r:id="rId13"/>
    <p:sldId id="284" r:id="rId14"/>
    <p:sldId id="285" r:id="rId15"/>
    <p:sldId id="288" r:id="rId16"/>
    <p:sldId id="289" r:id="rId17"/>
    <p:sldId id="290" r:id="rId18"/>
    <p:sldId id="271" r:id="rId19"/>
    <p:sldId id="286" r:id="rId20"/>
    <p:sldId id="287" r:id="rId21"/>
    <p:sldId id="291"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B88D"/>
    <a:srgbClr val="47F71D"/>
    <a:srgbClr val="52C28D"/>
    <a:srgbClr val="EC44C8"/>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5" d="100"/>
          <a:sy n="115" d="100"/>
        </p:scale>
        <p:origin x="1530"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0CDAC3C-3B6C-4A58-8083-7AECB50B180A}" type="datetimeFigureOut">
              <a:rPr lang="en-US" smtClean="0"/>
              <a:t>8/29/2021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43A960-337A-4D78-86DE-9819F18FDEFC}" type="slidenum">
              <a:rPr lang="en-US" smtClean="0"/>
              <a:t>‹#›</a:t>
            </a:fld>
            <a:endParaRPr lang="en-US"/>
          </a:p>
        </p:txBody>
      </p:sp>
    </p:spTree>
    <p:extLst>
      <p:ext uri="{BB962C8B-B14F-4D97-AF65-F5344CB8AC3E}">
        <p14:creationId xmlns:p14="http://schemas.microsoft.com/office/powerpoint/2010/main" val="1685539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0CDAC3C-3B6C-4A58-8083-7AECB50B180A}" type="datetimeFigureOut">
              <a:rPr lang="en-US" smtClean="0"/>
              <a:t>8/29/2021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43A960-337A-4D78-86DE-9819F18FDEFC}" type="slidenum">
              <a:rPr lang="en-US" smtClean="0"/>
              <a:t>‹#›</a:t>
            </a:fld>
            <a:endParaRPr lang="en-US"/>
          </a:p>
        </p:txBody>
      </p:sp>
    </p:spTree>
    <p:extLst>
      <p:ext uri="{BB962C8B-B14F-4D97-AF65-F5344CB8AC3E}">
        <p14:creationId xmlns:p14="http://schemas.microsoft.com/office/powerpoint/2010/main" val="2027533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0CDAC3C-3B6C-4A58-8083-7AECB50B180A}" type="datetimeFigureOut">
              <a:rPr lang="en-US" smtClean="0"/>
              <a:t>8/29/2021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43A960-337A-4D78-86DE-9819F18FDEFC}" type="slidenum">
              <a:rPr lang="en-US" smtClean="0"/>
              <a:t>‹#›</a:t>
            </a:fld>
            <a:endParaRPr lang="en-US"/>
          </a:p>
        </p:txBody>
      </p:sp>
    </p:spTree>
    <p:extLst>
      <p:ext uri="{BB962C8B-B14F-4D97-AF65-F5344CB8AC3E}">
        <p14:creationId xmlns:p14="http://schemas.microsoft.com/office/powerpoint/2010/main" val="4266301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58B583-8542-49E5-8E20-BC861D0C2EB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9A23E6-2E94-4190-85A0-B1EF4B285E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9649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58B583-8542-49E5-8E20-BC861D0C2EB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9A23E6-2E94-4190-85A0-B1EF4B285E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09076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58B583-8542-49E5-8E20-BC861D0C2EB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9A23E6-2E94-4190-85A0-B1EF4B285E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5467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58B583-8542-49E5-8E20-BC861D0C2EB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9A23E6-2E94-4190-85A0-B1EF4B285E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94798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58B583-8542-49E5-8E20-BC861D0C2EB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9A23E6-2E94-4190-85A0-B1EF4B285E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862034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58B583-8542-49E5-8E20-BC861D0C2EB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9A23E6-2E94-4190-85A0-B1EF4B285E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913393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58B583-8542-49E5-8E20-BC861D0C2EB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9A23E6-2E94-4190-85A0-B1EF4B285E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55841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58B583-8542-49E5-8E20-BC861D0C2EB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9A23E6-2E94-4190-85A0-B1EF4B285E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81974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0CDAC3C-3B6C-4A58-8083-7AECB50B180A}" type="datetimeFigureOut">
              <a:rPr lang="en-US" smtClean="0"/>
              <a:t>8/29/2021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43A960-337A-4D78-86DE-9819F18FDEFC}" type="slidenum">
              <a:rPr lang="en-US" smtClean="0"/>
              <a:t>‹#›</a:t>
            </a:fld>
            <a:endParaRPr lang="en-US"/>
          </a:p>
        </p:txBody>
      </p:sp>
    </p:spTree>
    <p:extLst>
      <p:ext uri="{BB962C8B-B14F-4D97-AF65-F5344CB8AC3E}">
        <p14:creationId xmlns:p14="http://schemas.microsoft.com/office/powerpoint/2010/main" val="15481622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58B583-8542-49E5-8E20-BC861D0C2EB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9A23E6-2E94-4190-85A0-B1EF4B285E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538804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58B583-8542-49E5-8E20-BC861D0C2EB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9A23E6-2E94-4190-85A0-B1EF4B285E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404944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58B583-8542-49E5-8E20-BC861D0C2EB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9A23E6-2E94-4190-85A0-B1EF4B285E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54177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0CDAC3C-3B6C-4A58-8083-7AECB50B180A}" type="datetimeFigureOut">
              <a:rPr lang="en-US" smtClean="0"/>
              <a:t>8/29/2021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43A960-337A-4D78-86DE-9819F18FDEFC}" type="slidenum">
              <a:rPr lang="en-US" smtClean="0"/>
              <a:t>‹#›</a:t>
            </a:fld>
            <a:endParaRPr lang="en-US"/>
          </a:p>
        </p:txBody>
      </p:sp>
    </p:spTree>
    <p:extLst>
      <p:ext uri="{BB962C8B-B14F-4D97-AF65-F5344CB8AC3E}">
        <p14:creationId xmlns:p14="http://schemas.microsoft.com/office/powerpoint/2010/main" val="2131903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0CDAC3C-3B6C-4A58-8083-7AECB50B180A}" type="datetimeFigureOut">
              <a:rPr lang="en-US" smtClean="0"/>
              <a:t>8/29/2021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43A960-337A-4D78-86DE-9819F18FDEFC}" type="slidenum">
              <a:rPr lang="en-US" smtClean="0"/>
              <a:t>‹#›</a:t>
            </a:fld>
            <a:endParaRPr lang="en-US"/>
          </a:p>
        </p:txBody>
      </p:sp>
    </p:spTree>
    <p:extLst>
      <p:ext uri="{BB962C8B-B14F-4D97-AF65-F5344CB8AC3E}">
        <p14:creationId xmlns:p14="http://schemas.microsoft.com/office/powerpoint/2010/main" val="4242081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0CDAC3C-3B6C-4A58-8083-7AECB50B180A}" type="datetimeFigureOut">
              <a:rPr lang="en-US" smtClean="0"/>
              <a:t>8/29/2021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43A960-337A-4D78-86DE-9819F18FDEFC}" type="slidenum">
              <a:rPr lang="en-US" smtClean="0"/>
              <a:t>‹#›</a:t>
            </a:fld>
            <a:endParaRPr lang="en-US"/>
          </a:p>
        </p:txBody>
      </p:sp>
    </p:spTree>
    <p:extLst>
      <p:ext uri="{BB962C8B-B14F-4D97-AF65-F5344CB8AC3E}">
        <p14:creationId xmlns:p14="http://schemas.microsoft.com/office/powerpoint/2010/main" val="2752423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0CDAC3C-3B6C-4A58-8083-7AECB50B180A}" type="datetimeFigureOut">
              <a:rPr lang="en-US" smtClean="0"/>
              <a:t>8/29/2021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43A960-337A-4D78-86DE-9819F18FDEFC}" type="slidenum">
              <a:rPr lang="en-US" smtClean="0"/>
              <a:t>‹#›</a:t>
            </a:fld>
            <a:endParaRPr lang="en-US"/>
          </a:p>
        </p:txBody>
      </p:sp>
    </p:spTree>
    <p:extLst>
      <p:ext uri="{BB962C8B-B14F-4D97-AF65-F5344CB8AC3E}">
        <p14:creationId xmlns:p14="http://schemas.microsoft.com/office/powerpoint/2010/main" val="342325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CDAC3C-3B6C-4A58-8083-7AECB50B180A}" type="datetimeFigureOut">
              <a:rPr lang="en-US" smtClean="0"/>
              <a:t>8/29/2021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43A960-337A-4D78-86DE-9819F18FDEFC}" type="slidenum">
              <a:rPr lang="en-US" smtClean="0"/>
              <a:t>‹#›</a:t>
            </a:fld>
            <a:endParaRPr lang="en-US"/>
          </a:p>
        </p:txBody>
      </p:sp>
    </p:spTree>
    <p:extLst>
      <p:ext uri="{BB962C8B-B14F-4D97-AF65-F5344CB8AC3E}">
        <p14:creationId xmlns:p14="http://schemas.microsoft.com/office/powerpoint/2010/main" val="1474517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0CDAC3C-3B6C-4A58-8083-7AECB50B180A}" type="datetimeFigureOut">
              <a:rPr lang="en-US" smtClean="0"/>
              <a:t>8/29/2021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43A960-337A-4D78-86DE-9819F18FDEFC}" type="slidenum">
              <a:rPr lang="en-US" smtClean="0"/>
              <a:t>‹#›</a:t>
            </a:fld>
            <a:endParaRPr lang="en-US"/>
          </a:p>
        </p:txBody>
      </p:sp>
    </p:spTree>
    <p:extLst>
      <p:ext uri="{BB962C8B-B14F-4D97-AF65-F5344CB8AC3E}">
        <p14:creationId xmlns:p14="http://schemas.microsoft.com/office/powerpoint/2010/main" val="3249225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0CDAC3C-3B6C-4A58-8083-7AECB50B180A}" type="datetimeFigureOut">
              <a:rPr lang="en-US" smtClean="0"/>
              <a:t>8/29/2021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43A960-337A-4D78-86DE-9819F18FDEFC}" type="slidenum">
              <a:rPr lang="en-US" smtClean="0"/>
              <a:t>‹#›</a:t>
            </a:fld>
            <a:endParaRPr lang="en-US"/>
          </a:p>
        </p:txBody>
      </p:sp>
    </p:spTree>
    <p:extLst>
      <p:ext uri="{BB962C8B-B14F-4D97-AF65-F5344CB8AC3E}">
        <p14:creationId xmlns:p14="http://schemas.microsoft.com/office/powerpoint/2010/main" val="3999901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808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CDAC3C-3B6C-4A58-8083-7AECB50B180A}" type="datetimeFigureOut">
              <a:rPr lang="en-US" smtClean="0"/>
              <a:t>8/29/2021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43A960-337A-4D78-86DE-9819F18FDEFC}" type="slidenum">
              <a:rPr lang="en-US" smtClean="0"/>
              <a:t>‹#›</a:t>
            </a:fld>
            <a:endParaRPr lang="en-US"/>
          </a:p>
        </p:txBody>
      </p:sp>
    </p:spTree>
    <p:extLst>
      <p:ext uri="{BB962C8B-B14F-4D97-AF65-F5344CB8AC3E}">
        <p14:creationId xmlns:p14="http://schemas.microsoft.com/office/powerpoint/2010/main" val="5479120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558B583-8542-49E5-8E20-BC861D0C2EB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E9A23E6-2E94-4190-85A0-B1EF4B285E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3051379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slideLayout" Target="../slideLayouts/slideLayout13.xml"/><Relationship Id="rId7" Type="http://schemas.openxmlformats.org/officeDocument/2006/relationships/image" Target="../media/image5.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gif"/><Relationship Id="rId5" Type="http://schemas.openxmlformats.org/officeDocument/2006/relationships/slide" Target="slide4.xml"/><Relationship Id="rId4" Type="http://schemas.openxmlformats.org/officeDocument/2006/relationships/image" Target="../media/image3.png"/><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r="-3000"/>
          </a:stretch>
        </a:blipFill>
        <a:effectLst/>
      </p:bgPr>
    </p:bg>
    <p:spTree>
      <p:nvGrpSpPr>
        <p:cNvPr id="1" name=""/>
        <p:cNvGrpSpPr/>
        <p:nvPr/>
      </p:nvGrpSpPr>
      <p:grpSpPr>
        <a:xfrm>
          <a:off x="0" y="0"/>
          <a:ext cx="0" cy="0"/>
          <a:chOff x="0" y="0"/>
          <a:chExt cx="0" cy="0"/>
        </a:xfrm>
      </p:grpSpPr>
      <p:pic>
        <p:nvPicPr>
          <p:cNvPr id="2" name="Nhac-Bong-Da-Thanh-Khi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23854" y="-491836"/>
            <a:ext cx="609600" cy="609600"/>
          </a:xfrm>
          <a:prstGeom prst="rect">
            <a:avLst/>
          </a:prstGeom>
        </p:spPr>
      </p:pic>
    </p:spTree>
    <p:extLst>
      <p:ext uri="{BB962C8B-B14F-4D97-AF65-F5344CB8AC3E}">
        <p14:creationId xmlns:p14="http://schemas.microsoft.com/office/powerpoint/2010/main" val="26108347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withEffect">
                                  <p:stCondLst>
                                    <p:cond delay="0"/>
                                  </p:stCondLst>
                                  <p:childTnLst>
                                    <p:cmd type="call" cmd="playFrom(0.0)">
                                      <p:cBhvr>
                                        <p:cTn id="6" dur="550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8064" y="180109"/>
            <a:ext cx="8103100" cy="457199"/>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I. VAI TRÒ VÀ TÁC HẠI CỦA NGUYÊN SINH VẬT</a:t>
            </a:r>
            <a:endParaRPr lang="en-US" sz="3200" b="1" dirty="0"/>
          </a:p>
        </p:txBody>
      </p:sp>
      <p:graphicFrame>
        <p:nvGraphicFramePr>
          <p:cNvPr id="3" name="Table 2"/>
          <p:cNvGraphicFramePr>
            <a:graphicFrameLocks noGrp="1"/>
          </p:cNvGraphicFramePr>
          <p:nvPr>
            <p:extLst>
              <p:ext uri="{D42A27DB-BD31-4B8C-83A1-F6EECF244321}">
                <p14:modId xmlns:p14="http://schemas.microsoft.com/office/powerpoint/2010/main" val="3182387608"/>
              </p:ext>
            </p:extLst>
          </p:nvPr>
        </p:nvGraphicFramePr>
        <p:xfrm>
          <a:off x="168059" y="1676399"/>
          <a:ext cx="8920523" cy="5193712"/>
        </p:xfrm>
        <a:graphic>
          <a:graphicData uri="http://schemas.openxmlformats.org/drawingml/2006/table">
            <a:tbl>
              <a:tblPr firstRow="1" firstCol="1" lastRow="1" lastCol="1" bandRow="1" bandCol="1">
                <a:tableStyleId>{5C22544A-7EE6-4342-B048-85BDC9FD1C3A}</a:tableStyleId>
              </a:tblPr>
              <a:tblGrid>
                <a:gridCol w="1633032">
                  <a:extLst>
                    <a:ext uri="{9D8B030D-6E8A-4147-A177-3AD203B41FA5}">
                      <a16:colId xmlns:a16="http://schemas.microsoft.com/office/drawing/2014/main" val="1805276319"/>
                    </a:ext>
                  </a:extLst>
                </a:gridCol>
                <a:gridCol w="3422073">
                  <a:extLst>
                    <a:ext uri="{9D8B030D-6E8A-4147-A177-3AD203B41FA5}">
                      <a16:colId xmlns:a16="http://schemas.microsoft.com/office/drawing/2014/main" val="2397466519"/>
                    </a:ext>
                  </a:extLst>
                </a:gridCol>
                <a:gridCol w="3865418">
                  <a:extLst>
                    <a:ext uri="{9D8B030D-6E8A-4147-A177-3AD203B41FA5}">
                      <a16:colId xmlns:a16="http://schemas.microsoft.com/office/drawing/2014/main" val="945466177"/>
                    </a:ext>
                  </a:extLst>
                </a:gridCol>
              </a:tblGrid>
              <a:tr h="489403">
                <a:tc gridSpan="2">
                  <a:txBody>
                    <a:bodyPr/>
                    <a:lstStyle/>
                    <a:p>
                      <a:pPr algn="ctr">
                        <a:lnSpc>
                          <a:spcPct val="107000"/>
                        </a:lnSpc>
                        <a:spcAft>
                          <a:spcPts val="0"/>
                        </a:spcAft>
                      </a:pPr>
                      <a:r>
                        <a:rPr lang="vi-VN" sz="2000" b="1" dirty="0">
                          <a:solidFill>
                            <a:schemeClr val="tx1"/>
                          </a:solidFill>
                          <a:effectLst/>
                        </a:rPr>
                        <a:t>Vai trò</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hMerge="1">
                  <a:txBody>
                    <a:bodyPr/>
                    <a:lstStyle/>
                    <a:p>
                      <a:endParaRPr lang="en-US"/>
                    </a:p>
                  </a:txBody>
                  <a:tcPr/>
                </a:tc>
                <a:tc>
                  <a:txBody>
                    <a:bodyPr/>
                    <a:lstStyle/>
                    <a:p>
                      <a:pPr algn="ctr">
                        <a:lnSpc>
                          <a:spcPct val="107000"/>
                        </a:lnSpc>
                        <a:spcAft>
                          <a:spcPts val="0"/>
                        </a:spcAft>
                      </a:pPr>
                      <a:r>
                        <a:rPr lang="vi-VN" sz="2000" b="1" dirty="0">
                          <a:solidFill>
                            <a:schemeClr val="tx1"/>
                          </a:solidFill>
                          <a:effectLst/>
                        </a:rPr>
                        <a:t>Tên đại diện</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4228972882"/>
                  </a:ext>
                </a:extLst>
              </a:tr>
              <a:tr h="1014686">
                <a:tc rowSpan="2">
                  <a:txBody>
                    <a:bodyPr/>
                    <a:lstStyle/>
                    <a:p>
                      <a:pPr algn="l">
                        <a:lnSpc>
                          <a:spcPct val="107000"/>
                        </a:lnSpc>
                        <a:spcAft>
                          <a:spcPts val="0"/>
                        </a:spcAft>
                      </a:pPr>
                      <a:r>
                        <a:rPr lang="en-US" sz="2400" dirty="0" err="1">
                          <a:solidFill>
                            <a:schemeClr val="tx1"/>
                          </a:solidFill>
                          <a:effectLst/>
                        </a:rPr>
                        <a:t>Trong</a:t>
                      </a:r>
                      <a:r>
                        <a:rPr lang="en-US" sz="2400" dirty="0">
                          <a:solidFill>
                            <a:schemeClr val="tx1"/>
                          </a:solidFill>
                          <a:effectLst/>
                        </a:rPr>
                        <a:t> </a:t>
                      </a:r>
                      <a:r>
                        <a:rPr lang="en-US" sz="2400" dirty="0" err="1">
                          <a:solidFill>
                            <a:schemeClr val="tx1"/>
                          </a:solidFill>
                          <a:effectLst/>
                        </a:rPr>
                        <a:t>tự</a:t>
                      </a:r>
                      <a:r>
                        <a:rPr lang="en-US" sz="2400" dirty="0">
                          <a:solidFill>
                            <a:schemeClr val="tx1"/>
                          </a:solidFill>
                          <a:effectLst/>
                        </a:rPr>
                        <a:t> </a:t>
                      </a:r>
                      <a:r>
                        <a:rPr lang="en-US" sz="2400" dirty="0" err="1">
                          <a:solidFill>
                            <a:schemeClr val="tx1"/>
                          </a:solidFill>
                          <a:effectLst/>
                        </a:rPr>
                        <a:t>nhiên</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vi-VN" sz="2000" b="0" dirty="0">
                          <a:solidFill>
                            <a:schemeClr val="bg1"/>
                          </a:solidFill>
                          <a:effectLst/>
                        </a:rPr>
                        <a:t>Làm sạch môi trường nước</a:t>
                      </a:r>
                      <a:endParaRPr lang="en-US" sz="2000" b="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algn="just">
                        <a:lnSpc>
                          <a:spcPct val="107000"/>
                        </a:lnSpc>
                        <a:spcAft>
                          <a:spcPts val="0"/>
                        </a:spcAft>
                      </a:pPr>
                      <a:r>
                        <a:rPr lang="vi-VN" sz="2000" b="0" dirty="0">
                          <a:effectLst/>
                        </a:rPr>
                        <a:t> </a:t>
                      </a:r>
                      <a:endParaRPr lang="en-US" sz="2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01634502"/>
                  </a:ext>
                </a:extLst>
              </a:tr>
              <a:tr h="1014686">
                <a:tc vMerge="1">
                  <a:txBody>
                    <a:bodyPr/>
                    <a:lstStyle/>
                    <a:p>
                      <a:endParaRPr lang="en-US"/>
                    </a:p>
                  </a:txBody>
                  <a:tcPr/>
                </a:tc>
                <a:tc>
                  <a:txBody>
                    <a:bodyPr/>
                    <a:lstStyle/>
                    <a:p>
                      <a:pPr algn="l">
                        <a:lnSpc>
                          <a:spcPct val="107000"/>
                        </a:lnSpc>
                        <a:spcAft>
                          <a:spcPts val="0"/>
                        </a:spcAft>
                      </a:pPr>
                      <a:r>
                        <a:rPr lang="vi-VN" sz="2000" b="0" dirty="0">
                          <a:effectLst/>
                        </a:rPr>
                        <a:t> </a:t>
                      </a:r>
                      <a:endParaRPr lang="en-US" sz="2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algn="just">
                        <a:lnSpc>
                          <a:spcPct val="107000"/>
                        </a:lnSpc>
                        <a:spcAft>
                          <a:spcPts val="0"/>
                        </a:spcAft>
                      </a:pPr>
                      <a:r>
                        <a:rPr lang="vi-VN" sz="2000" b="0" dirty="0">
                          <a:effectLst/>
                        </a:rPr>
                        <a:t>Trùng biến hình, trùng nhảy, trùng roi giáp.</a:t>
                      </a:r>
                      <a:endParaRPr lang="en-US" sz="2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18529070"/>
                  </a:ext>
                </a:extLst>
              </a:tr>
              <a:tr h="626208">
                <a:tc rowSpan="2">
                  <a:txBody>
                    <a:bodyPr/>
                    <a:lstStyle/>
                    <a:p>
                      <a:pPr algn="l">
                        <a:lnSpc>
                          <a:spcPct val="107000"/>
                        </a:lnSpc>
                        <a:spcAft>
                          <a:spcPts val="0"/>
                        </a:spcAft>
                      </a:pPr>
                      <a:r>
                        <a:rPr lang="en-US" sz="2400" dirty="0" err="1">
                          <a:solidFill>
                            <a:schemeClr val="tx1"/>
                          </a:solidFill>
                          <a:effectLst/>
                        </a:rPr>
                        <a:t>Đối</a:t>
                      </a:r>
                      <a:r>
                        <a:rPr lang="en-US" sz="2400" dirty="0">
                          <a:solidFill>
                            <a:schemeClr val="tx1"/>
                          </a:solidFill>
                          <a:effectLst/>
                        </a:rPr>
                        <a:t> </a:t>
                      </a:r>
                      <a:r>
                        <a:rPr lang="en-US" sz="2400" dirty="0" err="1">
                          <a:solidFill>
                            <a:schemeClr val="tx1"/>
                          </a:solidFill>
                          <a:effectLst/>
                        </a:rPr>
                        <a:t>với</a:t>
                      </a:r>
                      <a:r>
                        <a:rPr lang="en-US" sz="2400" dirty="0">
                          <a:solidFill>
                            <a:schemeClr val="tx1"/>
                          </a:solidFill>
                          <a:effectLst/>
                        </a:rPr>
                        <a:t> con </a:t>
                      </a:r>
                      <a:r>
                        <a:rPr lang="en-US" sz="2400" dirty="0" err="1">
                          <a:solidFill>
                            <a:schemeClr val="tx1"/>
                          </a:solidFill>
                          <a:effectLst/>
                        </a:rPr>
                        <a:t>người</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0"/>
                        </a:spcAft>
                      </a:pPr>
                      <a:r>
                        <a:rPr lang="vi-VN" sz="2000" b="0" dirty="0">
                          <a:effectLst/>
                        </a:rPr>
                        <a:t> </a:t>
                      </a:r>
                      <a:endParaRPr lang="en-US" sz="2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algn="just">
                        <a:lnSpc>
                          <a:spcPct val="107000"/>
                        </a:lnSpc>
                        <a:spcAft>
                          <a:spcPts val="0"/>
                        </a:spcAft>
                      </a:pPr>
                      <a:r>
                        <a:rPr lang="vi-VN" sz="2000" b="0" dirty="0">
                          <a:effectLst/>
                        </a:rPr>
                        <a:t>Trùng lỗ</a:t>
                      </a:r>
                      <a:endParaRPr lang="en-US" sz="2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57593887"/>
                  </a:ext>
                </a:extLst>
              </a:tr>
              <a:tr h="499318">
                <a:tc vMerge="1">
                  <a:txBody>
                    <a:bodyPr/>
                    <a:lstStyle/>
                    <a:p>
                      <a:endParaRPr lang="en-US"/>
                    </a:p>
                  </a:txBody>
                  <a:tcPr/>
                </a:tc>
                <a:tc>
                  <a:txBody>
                    <a:bodyPr/>
                    <a:lstStyle/>
                    <a:p>
                      <a:pPr algn="l">
                        <a:lnSpc>
                          <a:spcPct val="107000"/>
                        </a:lnSpc>
                        <a:spcAft>
                          <a:spcPts val="0"/>
                        </a:spcAft>
                      </a:pPr>
                      <a:r>
                        <a:rPr lang="vi-VN" sz="2000" b="0" dirty="0">
                          <a:solidFill>
                            <a:schemeClr val="bg1"/>
                          </a:solidFill>
                          <a:effectLst/>
                        </a:rPr>
                        <a:t>Nguyên liệu chế giấy giáp</a:t>
                      </a:r>
                      <a:endParaRPr lang="en-US" sz="2000" b="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algn="just">
                        <a:lnSpc>
                          <a:spcPct val="107000"/>
                        </a:lnSpc>
                        <a:spcAft>
                          <a:spcPts val="0"/>
                        </a:spcAft>
                      </a:pPr>
                      <a:r>
                        <a:rPr lang="en-US" sz="2000" b="0" dirty="0">
                          <a:effectLst/>
                        </a:rPr>
                        <a:t> </a:t>
                      </a:r>
                      <a:endParaRPr lang="en-US" sz="2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87883101"/>
                  </a:ext>
                </a:extLst>
              </a:tr>
              <a:tr h="1549411">
                <a:tc gridSpan="3">
                  <a:txBody>
                    <a:bodyPr/>
                    <a:lstStyle/>
                    <a:p>
                      <a:pPr algn="just">
                        <a:lnSpc>
                          <a:spcPct val="107000"/>
                        </a:lnSpc>
                        <a:spcAft>
                          <a:spcPts val="0"/>
                        </a:spcAft>
                      </a:pPr>
                      <a:r>
                        <a:rPr lang="en-US" sz="2400" b="0" i="1" dirty="0" err="1">
                          <a:effectLst/>
                          <a:latin typeface="Times New Roman" panose="02020603050405020304" pitchFamily="18" charset="0"/>
                          <a:cs typeface="Times New Roman" panose="02020603050405020304" pitchFamily="18" charset="0"/>
                        </a:rPr>
                        <a:t>Cụm</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từ</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gợi</a:t>
                      </a:r>
                      <a:r>
                        <a:rPr lang="en-US" sz="2400" b="0" i="1" dirty="0">
                          <a:effectLst/>
                          <a:latin typeface="Times New Roman" panose="02020603050405020304" pitchFamily="18" charset="0"/>
                          <a:cs typeface="Times New Roman" panose="02020603050405020304" pitchFamily="18" charset="0"/>
                        </a:rPr>
                        <a:t> ý: “</a:t>
                      </a:r>
                      <a:r>
                        <a:rPr lang="vi-VN" sz="2400" b="0" i="1" dirty="0">
                          <a:effectLst/>
                          <a:latin typeface="Times New Roman" panose="02020603050405020304" pitchFamily="18" charset="0"/>
                          <a:cs typeface="Times New Roman" panose="02020603050405020304" pitchFamily="18" charset="0"/>
                        </a:rPr>
                        <a:t>Giúp xác định tuổi địa tầng</a:t>
                      </a:r>
                      <a:r>
                        <a:rPr lang="en-US" sz="2400" b="0" i="1" dirty="0">
                          <a:effectLst/>
                          <a:latin typeface="Times New Roman" panose="02020603050405020304" pitchFamily="18" charset="0"/>
                          <a:cs typeface="Times New Roman" panose="02020603050405020304" pitchFamily="18" charset="0"/>
                        </a:rPr>
                        <a:t>, </a:t>
                      </a:r>
                      <a:r>
                        <a:rPr lang="vi-VN" sz="2400" b="0" i="1" dirty="0">
                          <a:effectLst/>
                          <a:latin typeface="Times New Roman" panose="02020603050405020304" pitchFamily="18" charset="0"/>
                          <a:cs typeface="Times New Roman" panose="02020603050405020304" pitchFamily="18" charset="0"/>
                        </a:rPr>
                        <a:t>tìm mỏ dầu</a:t>
                      </a:r>
                      <a:r>
                        <a:rPr lang="en-US" sz="2400" b="0" i="1" dirty="0">
                          <a:effectLst/>
                          <a:latin typeface="Times New Roman" panose="02020603050405020304" pitchFamily="18" charset="0"/>
                          <a:cs typeface="Times New Roman" panose="02020603050405020304" pitchFamily="18" charset="0"/>
                        </a:rPr>
                        <a:t>”, “</a:t>
                      </a:r>
                      <a:r>
                        <a:rPr lang="vi-VN" sz="2400" b="0" i="1" dirty="0">
                          <a:effectLst/>
                          <a:latin typeface="Times New Roman" panose="02020603050405020304" pitchFamily="18" charset="0"/>
                          <a:cs typeface="Times New Roman" panose="02020603050405020304" pitchFamily="18" charset="0"/>
                        </a:rPr>
                        <a:t>trùng biến hình</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trùng</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phóng</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xạ</a:t>
                      </a:r>
                      <a:r>
                        <a:rPr lang="en-US" sz="2400" b="0" i="1" dirty="0">
                          <a:effectLst/>
                          <a:latin typeface="Times New Roman" panose="02020603050405020304" pitchFamily="18" charset="0"/>
                          <a:cs typeface="Times New Roman" panose="02020603050405020304" pitchFamily="18" charset="0"/>
                        </a:rPr>
                        <a:t>”, “</a:t>
                      </a:r>
                      <a:r>
                        <a:rPr lang="vi-VN" sz="2400" b="0" i="1" dirty="0">
                          <a:effectLst/>
                          <a:latin typeface="Times New Roman" panose="02020603050405020304" pitchFamily="18" charset="0"/>
                          <a:cs typeface="Times New Roman" panose="02020603050405020304" pitchFamily="18" charset="0"/>
                        </a:rPr>
                        <a:t>trùng giày</a:t>
                      </a:r>
                      <a:r>
                        <a:rPr lang="en-US" sz="2400" b="0" i="1" dirty="0">
                          <a:effectLst/>
                          <a:latin typeface="Times New Roman" panose="02020603050405020304" pitchFamily="18" charset="0"/>
                          <a:cs typeface="Times New Roman" panose="02020603050405020304" pitchFamily="18" charset="0"/>
                        </a:rPr>
                        <a:t>”, “</a:t>
                      </a:r>
                      <a:r>
                        <a:rPr lang="vi-VN" sz="2400" b="0" i="1" dirty="0">
                          <a:effectLst/>
                          <a:latin typeface="Times New Roman" panose="02020603050405020304" pitchFamily="18" charset="0"/>
                          <a:cs typeface="Times New Roman" panose="02020603050405020304" pitchFamily="18" charset="0"/>
                        </a:rPr>
                        <a:t>trùng roi</a:t>
                      </a:r>
                      <a:r>
                        <a:rPr lang="en-US" sz="2400" b="0" i="1" dirty="0">
                          <a:effectLst/>
                          <a:latin typeface="Times New Roman" panose="02020603050405020304" pitchFamily="18" charset="0"/>
                          <a:cs typeface="Times New Roman" panose="02020603050405020304" pitchFamily="18" charset="0"/>
                        </a:rPr>
                        <a:t>”, “</a:t>
                      </a:r>
                      <a:r>
                        <a:rPr lang="vi-VN" sz="2400" b="0" i="1" dirty="0">
                          <a:effectLst/>
                          <a:latin typeface="Times New Roman" panose="02020603050405020304" pitchFamily="18" charset="0"/>
                          <a:cs typeface="Times New Roman" panose="02020603050405020304" pitchFamily="18" charset="0"/>
                        </a:rPr>
                        <a:t>trùng hình chuông</a:t>
                      </a:r>
                      <a:r>
                        <a:rPr lang="en-US" sz="2400" b="0" i="1" dirty="0">
                          <a:effectLst/>
                          <a:latin typeface="Times New Roman" panose="02020603050405020304" pitchFamily="18" charset="0"/>
                          <a:cs typeface="Times New Roman" panose="02020603050405020304" pitchFamily="18" charset="0"/>
                        </a:rPr>
                        <a:t>”, “</a:t>
                      </a:r>
                      <a:r>
                        <a:rPr lang="vi-VN" sz="2400" b="0" i="1" dirty="0">
                          <a:effectLst/>
                          <a:latin typeface="Times New Roman" panose="02020603050405020304" pitchFamily="18" charset="0"/>
                          <a:cs typeface="Times New Roman" panose="02020603050405020304" pitchFamily="18" charset="0"/>
                        </a:rPr>
                        <a:t>làm thức ăn cho động vật nước:giáp xác nhỏ, cá biển</a:t>
                      </a:r>
                      <a:r>
                        <a:rPr lang="en-US" sz="2400" b="0" dirty="0">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54695658"/>
                  </a:ext>
                </a:extLst>
              </a:tr>
            </a:tbl>
          </a:graphicData>
        </a:graphic>
      </p:graphicFrame>
      <p:sp>
        <p:nvSpPr>
          <p:cNvPr id="4" name="Rectangle 3"/>
          <p:cNvSpPr/>
          <p:nvPr/>
        </p:nvSpPr>
        <p:spPr>
          <a:xfrm>
            <a:off x="2917284" y="789708"/>
            <a:ext cx="3380511" cy="3740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t>Phiếu</a:t>
            </a:r>
            <a:r>
              <a:rPr lang="en-US" sz="3200" b="1" dirty="0" smtClean="0"/>
              <a:t> </a:t>
            </a:r>
            <a:r>
              <a:rPr lang="en-US" sz="3200" b="1" dirty="0" err="1" smtClean="0"/>
              <a:t>học</a:t>
            </a:r>
            <a:r>
              <a:rPr lang="en-US" sz="3200" b="1" dirty="0" smtClean="0"/>
              <a:t> </a:t>
            </a:r>
            <a:r>
              <a:rPr lang="en-US" sz="3200" b="1" dirty="0" err="1" smtClean="0"/>
              <a:t>tập</a:t>
            </a:r>
            <a:r>
              <a:rPr lang="en-US" sz="3200" b="1" dirty="0" smtClean="0"/>
              <a:t> </a:t>
            </a:r>
            <a:r>
              <a:rPr lang="en-US" sz="3200" b="1" dirty="0" err="1" smtClean="0"/>
              <a:t>số</a:t>
            </a:r>
            <a:r>
              <a:rPr lang="en-US" sz="3200" b="1" dirty="0" smtClean="0"/>
              <a:t> 1</a:t>
            </a:r>
            <a:endParaRPr lang="en-US" sz="3200" b="1" dirty="0"/>
          </a:p>
        </p:txBody>
      </p:sp>
      <p:sp>
        <p:nvSpPr>
          <p:cNvPr id="5" name="Rectangle 4"/>
          <p:cNvSpPr/>
          <p:nvPr/>
        </p:nvSpPr>
        <p:spPr>
          <a:xfrm>
            <a:off x="2259190" y="1219199"/>
            <a:ext cx="4696691" cy="401782"/>
          </a:xfrm>
          <a:prstGeom prst="rect">
            <a:avLst/>
          </a:prstGeom>
          <a:solidFill>
            <a:srgbClr val="58B8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t>Hoạt</a:t>
            </a:r>
            <a:r>
              <a:rPr lang="en-US" sz="2400" dirty="0" smtClean="0"/>
              <a:t> </a:t>
            </a:r>
            <a:r>
              <a:rPr lang="en-US" sz="2400" dirty="0" err="1" smtClean="0"/>
              <a:t>động</a:t>
            </a:r>
            <a:r>
              <a:rPr lang="en-US" sz="2400" dirty="0" smtClean="0"/>
              <a:t> </a:t>
            </a:r>
            <a:r>
              <a:rPr lang="en-US" sz="2400" dirty="0" err="1" smtClean="0"/>
              <a:t>nhóm</a:t>
            </a:r>
            <a:r>
              <a:rPr lang="en-US" sz="2400" dirty="0" smtClean="0"/>
              <a:t> </a:t>
            </a:r>
            <a:r>
              <a:rPr lang="en-US" sz="2400" dirty="0" err="1" smtClean="0"/>
              <a:t>thời</a:t>
            </a:r>
            <a:r>
              <a:rPr lang="en-US" sz="2400" dirty="0" smtClean="0"/>
              <a:t> </a:t>
            </a:r>
            <a:r>
              <a:rPr lang="en-US" sz="2400" dirty="0" err="1" smtClean="0"/>
              <a:t>gian</a:t>
            </a:r>
            <a:r>
              <a:rPr lang="en-US" sz="2400" dirty="0" smtClean="0"/>
              <a:t> 7 </a:t>
            </a:r>
            <a:r>
              <a:rPr lang="en-US" sz="2400" dirty="0" err="1" smtClean="0"/>
              <a:t>phút</a:t>
            </a:r>
            <a:endParaRPr lang="en-US" sz="2400" dirty="0"/>
          </a:p>
        </p:txBody>
      </p:sp>
      <p:sp>
        <p:nvSpPr>
          <p:cNvPr id="6" name="Rectangle 5"/>
          <p:cNvSpPr/>
          <p:nvPr/>
        </p:nvSpPr>
        <p:spPr>
          <a:xfrm>
            <a:off x="2917284" y="651161"/>
            <a:ext cx="3463636" cy="95596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t>Đáp</a:t>
            </a:r>
            <a:r>
              <a:rPr lang="en-US" sz="3200" b="1" dirty="0" smtClean="0"/>
              <a:t> </a:t>
            </a:r>
            <a:r>
              <a:rPr lang="en-US" sz="3200" b="1" dirty="0" err="1" smtClean="0"/>
              <a:t>án</a:t>
            </a:r>
            <a:endParaRPr lang="en-US" sz="3200" b="1" dirty="0" smtClean="0"/>
          </a:p>
          <a:p>
            <a:pPr algn="ctr"/>
            <a:r>
              <a:rPr lang="en-US" sz="3200" b="1" dirty="0" err="1" smtClean="0"/>
              <a:t>Phiếu</a:t>
            </a:r>
            <a:r>
              <a:rPr lang="en-US" sz="3200" b="1" dirty="0" smtClean="0"/>
              <a:t> </a:t>
            </a:r>
            <a:r>
              <a:rPr lang="en-US" sz="3200" b="1" dirty="0" err="1" smtClean="0"/>
              <a:t>học</a:t>
            </a:r>
            <a:r>
              <a:rPr lang="en-US" sz="3200" b="1" dirty="0" smtClean="0"/>
              <a:t> </a:t>
            </a:r>
            <a:r>
              <a:rPr lang="en-US" sz="3200" b="1" dirty="0" err="1" smtClean="0"/>
              <a:t>tập</a:t>
            </a:r>
            <a:r>
              <a:rPr lang="en-US" sz="3200" b="1" dirty="0" smtClean="0"/>
              <a:t> </a:t>
            </a:r>
            <a:r>
              <a:rPr lang="en-US" sz="3200" b="1" dirty="0" err="1" smtClean="0"/>
              <a:t>số</a:t>
            </a:r>
            <a:r>
              <a:rPr lang="en-US" sz="3200" b="1" dirty="0" smtClean="0"/>
              <a:t> 1</a:t>
            </a:r>
            <a:endParaRPr lang="en-US" sz="3200" b="1" dirty="0"/>
          </a:p>
        </p:txBody>
      </p:sp>
      <p:sp>
        <p:nvSpPr>
          <p:cNvPr id="8" name="TextBox 7"/>
          <p:cNvSpPr txBox="1"/>
          <p:nvPr/>
        </p:nvSpPr>
        <p:spPr>
          <a:xfrm>
            <a:off x="1755638" y="3214255"/>
            <a:ext cx="3547766" cy="830997"/>
          </a:xfrm>
          <a:prstGeom prst="rect">
            <a:avLst/>
          </a:prstGeom>
          <a:noFill/>
        </p:spPr>
        <p:txBody>
          <a:bodyPr wrap="none" rtlCol="0">
            <a:spAutoFit/>
          </a:bodyPr>
          <a:lstStyle/>
          <a:p>
            <a:r>
              <a:rPr lang="vi-VN" sz="2400" i="1" dirty="0">
                <a:solidFill>
                  <a:srgbClr val="FFFF00"/>
                </a:solidFill>
                <a:latin typeface="Times New Roman" panose="02020603050405020304" pitchFamily="18" charset="0"/>
                <a:cs typeface="Times New Roman" panose="02020603050405020304" pitchFamily="18" charset="0"/>
              </a:rPr>
              <a:t>làm thức ăn cho động vật </a:t>
            </a:r>
            <a:endParaRPr lang="en-US" sz="2400" i="1" dirty="0" smtClean="0">
              <a:solidFill>
                <a:srgbClr val="FFFF00"/>
              </a:solidFill>
              <a:latin typeface="Times New Roman" panose="02020603050405020304" pitchFamily="18" charset="0"/>
              <a:cs typeface="Times New Roman" panose="02020603050405020304" pitchFamily="18" charset="0"/>
            </a:endParaRPr>
          </a:p>
          <a:p>
            <a:r>
              <a:rPr lang="vi-VN" sz="2400" i="1" dirty="0" smtClean="0">
                <a:solidFill>
                  <a:srgbClr val="FFFF00"/>
                </a:solidFill>
                <a:latin typeface="Times New Roman" panose="02020603050405020304" pitchFamily="18" charset="0"/>
                <a:cs typeface="Times New Roman" panose="02020603050405020304" pitchFamily="18" charset="0"/>
              </a:rPr>
              <a:t>nước:giáp </a:t>
            </a:r>
            <a:r>
              <a:rPr lang="vi-VN" sz="2400" i="1" dirty="0">
                <a:solidFill>
                  <a:srgbClr val="FFFF00"/>
                </a:solidFill>
                <a:latin typeface="Times New Roman" panose="02020603050405020304" pitchFamily="18" charset="0"/>
                <a:cs typeface="Times New Roman" panose="02020603050405020304" pitchFamily="18" charset="0"/>
              </a:rPr>
              <a:t>xác nhỏ, cá biển</a:t>
            </a:r>
            <a:endParaRPr lang="en-US" sz="2400" dirty="0">
              <a:solidFill>
                <a:srgbClr val="FFFF00"/>
              </a:solidFill>
            </a:endParaRPr>
          </a:p>
        </p:txBody>
      </p:sp>
      <p:sp>
        <p:nvSpPr>
          <p:cNvPr id="9" name="TextBox 8"/>
          <p:cNvSpPr txBox="1"/>
          <p:nvPr/>
        </p:nvSpPr>
        <p:spPr>
          <a:xfrm>
            <a:off x="1755638" y="4100670"/>
            <a:ext cx="3384399" cy="830997"/>
          </a:xfrm>
          <a:prstGeom prst="rect">
            <a:avLst/>
          </a:prstGeom>
          <a:noFill/>
        </p:spPr>
        <p:txBody>
          <a:bodyPr wrap="square" rtlCol="0">
            <a:spAutoFit/>
          </a:bodyPr>
          <a:lstStyle/>
          <a:p>
            <a:r>
              <a:rPr lang="vi-VN" sz="2400" i="1" dirty="0">
                <a:solidFill>
                  <a:srgbClr val="FFFF00"/>
                </a:solidFill>
                <a:latin typeface="Times New Roman" panose="02020603050405020304" pitchFamily="18" charset="0"/>
                <a:cs typeface="Times New Roman" panose="02020603050405020304" pitchFamily="18" charset="0"/>
              </a:rPr>
              <a:t>Giúp xác định tuổi địa tầng</a:t>
            </a:r>
            <a:r>
              <a:rPr lang="en-US" sz="2400" i="1" dirty="0">
                <a:solidFill>
                  <a:srgbClr val="FFFF00"/>
                </a:solidFill>
                <a:latin typeface="Times New Roman" panose="02020603050405020304" pitchFamily="18" charset="0"/>
                <a:cs typeface="Times New Roman" panose="02020603050405020304" pitchFamily="18" charset="0"/>
              </a:rPr>
              <a:t>, </a:t>
            </a:r>
            <a:r>
              <a:rPr lang="vi-VN" sz="2400" i="1" dirty="0" smtClean="0">
                <a:solidFill>
                  <a:srgbClr val="FFFF00"/>
                </a:solidFill>
                <a:latin typeface="Times New Roman" panose="02020603050405020304" pitchFamily="18" charset="0"/>
                <a:cs typeface="Times New Roman" panose="02020603050405020304" pitchFamily="18" charset="0"/>
              </a:rPr>
              <a:t>tìm </a:t>
            </a:r>
            <a:r>
              <a:rPr lang="vi-VN" sz="2400" i="1" dirty="0">
                <a:solidFill>
                  <a:srgbClr val="FFFF00"/>
                </a:solidFill>
                <a:latin typeface="Times New Roman" panose="02020603050405020304" pitchFamily="18" charset="0"/>
                <a:cs typeface="Times New Roman" panose="02020603050405020304" pitchFamily="18" charset="0"/>
              </a:rPr>
              <a:t>mỏ dầu</a:t>
            </a:r>
            <a:endParaRPr lang="en-US" sz="2400" dirty="0">
              <a:solidFill>
                <a:srgbClr val="FFFF00"/>
              </a:solidFill>
            </a:endParaRPr>
          </a:p>
        </p:txBody>
      </p:sp>
      <p:sp>
        <p:nvSpPr>
          <p:cNvPr id="10" name="TextBox 9"/>
          <p:cNvSpPr txBox="1"/>
          <p:nvPr/>
        </p:nvSpPr>
        <p:spPr>
          <a:xfrm>
            <a:off x="5265300" y="4826726"/>
            <a:ext cx="2064989" cy="461665"/>
          </a:xfrm>
          <a:prstGeom prst="rect">
            <a:avLst/>
          </a:prstGeom>
          <a:noFill/>
        </p:spPr>
        <p:txBody>
          <a:bodyPr wrap="none" rtlCol="0">
            <a:spAutoFit/>
          </a:bodyPr>
          <a:lstStyle/>
          <a:p>
            <a:r>
              <a:rPr lang="en-US" sz="2400" i="1" dirty="0" err="1">
                <a:solidFill>
                  <a:srgbClr val="FFFF00"/>
                </a:solidFill>
                <a:latin typeface="Times New Roman" panose="02020603050405020304" pitchFamily="18" charset="0"/>
                <a:cs typeface="Times New Roman" panose="02020603050405020304" pitchFamily="18" charset="0"/>
              </a:rPr>
              <a:t>trùng</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phóng</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xạ</a:t>
            </a:r>
            <a:endParaRPr lang="en-US" sz="2400" dirty="0">
              <a:solidFill>
                <a:srgbClr val="FFFF00"/>
              </a:solidFill>
            </a:endParaRPr>
          </a:p>
        </p:txBody>
      </p:sp>
      <p:sp>
        <p:nvSpPr>
          <p:cNvPr id="11" name="TextBox 10"/>
          <p:cNvSpPr txBox="1"/>
          <p:nvPr/>
        </p:nvSpPr>
        <p:spPr>
          <a:xfrm>
            <a:off x="5303404" y="2221147"/>
            <a:ext cx="3703065" cy="830997"/>
          </a:xfrm>
          <a:prstGeom prst="rect">
            <a:avLst/>
          </a:prstGeom>
          <a:noFill/>
        </p:spPr>
        <p:txBody>
          <a:bodyPr wrap="none" rtlCol="0">
            <a:spAutoFit/>
          </a:bodyPr>
          <a:lstStyle/>
          <a:p>
            <a:r>
              <a:rPr lang="vi-VN" sz="2400" i="1" dirty="0">
                <a:solidFill>
                  <a:srgbClr val="FFFF00"/>
                </a:solidFill>
                <a:latin typeface="Times New Roman" panose="02020603050405020304" pitchFamily="18" charset="0"/>
                <a:cs typeface="Times New Roman" panose="02020603050405020304" pitchFamily="18" charset="0"/>
              </a:rPr>
              <a:t>trùng biến </a:t>
            </a:r>
            <a:r>
              <a:rPr lang="vi-VN" sz="2400" i="1" dirty="0" smtClean="0">
                <a:solidFill>
                  <a:srgbClr val="FFFF00"/>
                </a:solidFill>
                <a:latin typeface="Times New Roman" panose="02020603050405020304" pitchFamily="18" charset="0"/>
                <a:cs typeface="Times New Roman" panose="02020603050405020304" pitchFamily="18" charset="0"/>
              </a:rPr>
              <a:t>hình</a:t>
            </a:r>
            <a:r>
              <a:rPr lang="en-US" sz="2400" i="1" dirty="0" smtClean="0">
                <a:solidFill>
                  <a:srgbClr val="FFFF00"/>
                </a:solidFill>
                <a:latin typeface="Times New Roman" panose="02020603050405020304" pitchFamily="18" charset="0"/>
                <a:cs typeface="Times New Roman" panose="02020603050405020304" pitchFamily="18" charset="0"/>
              </a:rPr>
              <a:t>, </a:t>
            </a:r>
            <a:r>
              <a:rPr lang="vi-VN" sz="2400" i="1" dirty="0">
                <a:solidFill>
                  <a:srgbClr val="FFFF00"/>
                </a:solidFill>
                <a:latin typeface="Times New Roman" panose="02020603050405020304" pitchFamily="18" charset="0"/>
                <a:cs typeface="Times New Roman" panose="02020603050405020304" pitchFamily="18" charset="0"/>
              </a:rPr>
              <a:t>trùng </a:t>
            </a:r>
            <a:r>
              <a:rPr lang="vi-VN" sz="2400" i="1" dirty="0" smtClean="0">
                <a:solidFill>
                  <a:srgbClr val="FFFF00"/>
                </a:solidFill>
                <a:latin typeface="Times New Roman" panose="02020603050405020304" pitchFamily="18" charset="0"/>
                <a:cs typeface="Times New Roman" panose="02020603050405020304" pitchFamily="18" charset="0"/>
              </a:rPr>
              <a:t>giày</a:t>
            </a:r>
            <a:r>
              <a:rPr lang="en-US" sz="2400" i="1" dirty="0" smtClean="0">
                <a:solidFill>
                  <a:srgbClr val="FFFF00"/>
                </a:solidFill>
                <a:latin typeface="Times New Roman" panose="02020603050405020304" pitchFamily="18" charset="0"/>
                <a:cs typeface="Times New Roman" panose="02020603050405020304" pitchFamily="18" charset="0"/>
              </a:rPr>
              <a:t>,</a:t>
            </a:r>
          </a:p>
          <a:p>
            <a:r>
              <a:rPr lang="vi-VN" sz="2400" i="1" dirty="0" smtClean="0">
                <a:solidFill>
                  <a:srgbClr val="FFFF00"/>
                </a:solidFill>
                <a:latin typeface="Times New Roman" panose="02020603050405020304" pitchFamily="18" charset="0"/>
                <a:cs typeface="Times New Roman" panose="02020603050405020304" pitchFamily="18" charset="0"/>
              </a:rPr>
              <a:t>trùng roi</a:t>
            </a:r>
            <a:r>
              <a:rPr lang="en-US" sz="2400" i="1" dirty="0" smtClean="0">
                <a:solidFill>
                  <a:srgbClr val="FFFF00"/>
                </a:solidFill>
                <a:latin typeface="Times New Roman" panose="02020603050405020304" pitchFamily="18" charset="0"/>
                <a:cs typeface="Times New Roman" panose="02020603050405020304" pitchFamily="18" charset="0"/>
              </a:rPr>
              <a:t>, </a:t>
            </a:r>
            <a:r>
              <a:rPr lang="vi-VN" sz="2400" i="1" dirty="0">
                <a:solidFill>
                  <a:srgbClr val="FFFF00"/>
                </a:solidFill>
                <a:latin typeface="Times New Roman" panose="02020603050405020304" pitchFamily="18" charset="0"/>
                <a:cs typeface="Times New Roman" panose="02020603050405020304" pitchFamily="18" charset="0"/>
              </a:rPr>
              <a:t>trùng hình chuông</a:t>
            </a:r>
            <a:endParaRPr lang="en-US" sz="2400" dirty="0">
              <a:solidFill>
                <a:srgbClr val="FFFF00"/>
              </a:solidFill>
            </a:endParaRPr>
          </a:p>
        </p:txBody>
      </p:sp>
    </p:spTree>
    <p:extLst>
      <p:ext uri="{BB962C8B-B14F-4D97-AF65-F5344CB8AC3E}">
        <p14:creationId xmlns:p14="http://schemas.microsoft.com/office/powerpoint/2010/main" val="15727961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par>
                                <p:cTn id="8" presetID="4" presetClass="exit" presetSubtype="32" fill="hold" grpId="0" nodeType="withEffect">
                                  <p:stCondLst>
                                    <p:cond delay="0"/>
                                  </p:stCondLst>
                                  <p:childTnLst>
                                    <p:animEffect transition="out" filter="box(out)">
                                      <p:cBhvr>
                                        <p:cTn id="9" dur="2000"/>
                                        <p:tgtEl>
                                          <p:spTgt spid="4"/>
                                        </p:tgtEl>
                                      </p:cBhvr>
                                    </p:animEffect>
                                    <p:set>
                                      <p:cBhvr>
                                        <p:cTn id="10" dur="1" fill="hold">
                                          <p:stCondLst>
                                            <p:cond delay="19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690796" y="2748507"/>
            <a:ext cx="2678906" cy="584775"/>
          </a:xfrm>
          <a:prstGeom prst="rect">
            <a:avLst/>
          </a:prstGeom>
          <a:solidFill>
            <a:srgbClr val="FFFF00"/>
          </a:solidFill>
        </p:spPr>
        <p:txBody>
          <a:bodyPr wrap="square" rtlCol="0">
            <a:spAutoFit/>
          </a:bodyPr>
          <a:lstStyle/>
          <a:p>
            <a:pPr algn="ctr"/>
            <a:r>
              <a:rPr lang="en-US" sz="3200" b="1" dirty="0" err="1" smtClean="0"/>
              <a:t>Nhóm</a:t>
            </a:r>
            <a:r>
              <a:rPr lang="en-US" sz="3200" b="1" dirty="0" smtClean="0"/>
              <a:t> 1</a:t>
            </a:r>
            <a:endParaRPr lang="en-US" sz="3200" b="1" dirty="0"/>
          </a:p>
        </p:txBody>
      </p:sp>
      <p:sp>
        <p:nvSpPr>
          <p:cNvPr id="22" name="TextBox 21"/>
          <p:cNvSpPr txBox="1"/>
          <p:nvPr/>
        </p:nvSpPr>
        <p:spPr>
          <a:xfrm>
            <a:off x="5031625" y="2748507"/>
            <a:ext cx="2678906" cy="584775"/>
          </a:xfrm>
          <a:prstGeom prst="rect">
            <a:avLst/>
          </a:prstGeom>
          <a:solidFill>
            <a:srgbClr val="FFFF00"/>
          </a:solidFill>
        </p:spPr>
        <p:txBody>
          <a:bodyPr wrap="square" rtlCol="0">
            <a:spAutoFit/>
          </a:bodyPr>
          <a:lstStyle/>
          <a:p>
            <a:pPr algn="ctr"/>
            <a:r>
              <a:rPr lang="en-US" sz="3200" b="1" dirty="0" err="1" smtClean="0"/>
              <a:t>Nhóm</a:t>
            </a:r>
            <a:r>
              <a:rPr lang="en-US" sz="3200" b="1" dirty="0" smtClean="0"/>
              <a:t> 2</a:t>
            </a:r>
            <a:endParaRPr lang="en-US" sz="3200" b="1" dirty="0"/>
          </a:p>
        </p:txBody>
      </p:sp>
      <p:sp>
        <p:nvSpPr>
          <p:cNvPr id="19" name="Curved Right Arrow 18"/>
          <p:cNvSpPr/>
          <p:nvPr/>
        </p:nvSpPr>
        <p:spPr>
          <a:xfrm rot="20918392">
            <a:off x="2549873" y="3737174"/>
            <a:ext cx="801753" cy="1076374"/>
          </a:xfrm>
          <a:prstGeom prst="curvedRightArrow">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24" name="TextBox 23"/>
          <p:cNvSpPr txBox="1"/>
          <p:nvPr/>
        </p:nvSpPr>
        <p:spPr>
          <a:xfrm>
            <a:off x="3393574" y="3855525"/>
            <a:ext cx="2678906" cy="1077218"/>
          </a:xfrm>
          <a:prstGeom prst="rect">
            <a:avLst/>
          </a:prstGeom>
          <a:noFill/>
        </p:spPr>
        <p:txBody>
          <a:bodyPr wrap="square" rtlCol="0">
            <a:spAutoFit/>
          </a:bodyPr>
          <a:lstStyle/>
          <a:p>
            <a:pPr algn="ctr"/>
            <a:r>
              <a:rPr lang="en-US" sz="3200" b="1" dirty="0" err="1">
                <a:solidFill>
                  <a:srgbClr val="FF0000"/>
                </a:solidFill>
              </a:rPr>
              <a:t>Thuyết</a:t>
            </a:r>
            <a:r>
              <a:rPr lang="en-US" sz="3200" b="1" dirty="0">
                <a:solidFill>
                  <a:srgbClr val="FF0000"/>
                </a:solidFill>
              </a:rPr>
              <a:t> </a:t>
            </a:r>
            <a:r>
              <a:rPr lang="en-US" sz="3200" b="1" dirty="0" err="1">
                <a:solidFill>
                  <a:srgbClr val="FF0000"/>
                </a:solidFill>
              </a:rPr>
              <a:t>trình</a:t>
            </a:r>
            <a:r>
              <a:rPr lang="en-US" sz="3200" b="1" dirty="0">
                <a:solidFill>
                  <a:srgbClr val="FF0000"/>
                </a:solidFill>
              </a:rPr>
              <a:t> </a:t>
            </a:r>
            <a:r>
              <a:rPr lang="en-US" sz="3200" b="1" dirty="0" err="1">
                <a:solidFill>
                  <a:srgbClr val="FF0000"/>
                </a:solidFill>
              </a:rPr>
              <a:t>nhóm</a:t>
            </a:r>
            <a:endParaRPr lang="en-US" sz="3200" b="1" dirty="0">
              <a:solidFill>
                <a:srgbClr val="FF0000"/>
              </a:solidFill>
            </a:endParaRPr>
          </a:p>
        </p:txBody>
      </p:sp>
      <p:sp>
        <p:nvSpPr>
          <p:cNvPr id="9" name="Curved Right Arrow 8"/>
          <p:cNvSpPr/>
          <p:nvPr/>
        </p:nvSpPr>
        <p:spPr>
          <a:xfrm rot="21437875" flipH="1">
            <a:off x="6072337" y="3620139"/>
            <a:ext cx="691196" cy="1077798"/>
          </a:xfrm>
          <a:prstGeom prst="curvedRightArrow">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0" name="Rounded Rectangle 9"/>
          <p:cNvSpPr/>
          <p:nvPr/>
        </p:nvSpPr>
        <p:spPr>
          <a:xfrm>
            <a:off x="168064" y="193963"/>
            <a:ext cx="8103100" cy="443345"/>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I. VAI TRÒ VÀ TÁC HẠI CỦA NGUYÊN SINH VẬT</a:t>
            </a:r>
            <a:endParaRPr lang="en-US" sz="3200" b="1" dirty="0"/>
          </a:p>
        </p:txBody>
      </p:sp>
      <p:sp>
        <p:nvSpPr>
          <p:cNvPr id="2" name="Rectangle 1"/>
          <p:cNvSpPr/>
          <p:nvPr/>
        </p:nvSpPr>
        <p:spPr>
          <a:xfrm>
            <a:off x="1539554" y="1087627"/>
            <a:ext cx="6386946" cy="605280"/>
          </a:xfrm>
          <a:prstGeom prst="rect">
            <a:avLst/>
          </a:prstGeom>
          <a:solidFill>
            <a:srgbClr val="52C2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MỘT SỐ NGUYÊN SINH VẬT GÂY BỆNH Ở NGƯỜI</a:t>
            </a:r>
            <a:endParaRPr lang="en-US" sz="2400" b="1" dirty="0">
              <a:solidFill>
                <a:srgbClr val="FFFF00"/>
              </a:solidFill>
            </a:endParaRPr>
          </a:p>
        </p:txBody>
      </p:sp>
    </p:spTree>
    <p:extLst>
      <p:ext uri="{BB962C8B-B14F-4D97-AF65-F5344CB8AC3E}">
        <p14:creationId xmlns:p14="http://schemas.microsoft.com/office/powerpoint/2010/main" val="4074114579"/>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ngat\Bài 27\CTST_CD8_BAI27_NGUYEN SINH VAT\z2531682648704_2431fb286f9af7b06eaac4bae42e79b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429" y="1125289"/>
            <a:ext cx="3978176" cy="35046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Admin\Desktop\ngat\Bài 27\CTST_CD8_BAI27_NGUYEN SINH VAT\z2531682640638_6de5fb067b07d9e1ba5a631b7e05826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739" y="1125289"/>
            <a:ext cx="4441297" cy="3678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94972" y="200936"/>
            <a:ext cx="6386946" cy="605280"/>
          </a:xfrm>
          <a:prstGeom prst="rect">
            <a:avLst/>
          </a:prstGeom>
          <a:solidFill>
            <a:srgbClr val="52C2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MỘT SỐ NGUYÊN SINH VẬT GÂY BỆNH Ở NGƯỜI</a:t>
            </a:r>
            <a:endParaRPr lang="en-US" sz="2400" b="1" dirty="0">
              <a:solidFill>
                <a:srgbClr val="FFFF00"/>
              </a:solidFill>
            </a:endParaRPr>
          </a:p>
        </p:txBody>
      </p:sp>
      <p:sp>
        <p:nvSpPr>
          <p:cNvPr id="5" name="TextBox 4"/>
          <p:cNvSpPr txBox="1"/>
          <p:nvPr/>
        </p:nvSpPr>
        <p:spPr>
          <a:xfrm>
            <a:off x="243429" y="4265679"/>
            <a:ext cx="3978176" cy="1077218"/>
          </a:xfrm>
          <a:prstGeom prst="rect">
            <a:avLst/>
          </a:prstGeom>
          <a:solidFill>
            <a:srgbClr val="FFFF00"/>
          </a:solidFill>
        </p:spPr>
        <p:txBody>
          <a:bodyPr wrap="square" rtlCol="0">
            <a:spAutoFit/>
          </a:bodyPr>
          <a:lstStyle/>
          <a:p>
            <a:pPr algn="ctr"/>
            <a:r>
              <a:rPr lang="en-US" sz="3200" b="1" dirty="0" smtClean="0"/>
              <a:t>Con </a:t>
            </a:r>
            <a:r>
              <a:rPr lang="en-US" sz="3200" b="1" dirty="0" err="1" smtClean="0"/>
              <a:t>đường</a:t>
            </a:r>
            <a:r>
              <a:rPr lang="en-US" sz="3200" b="1" dirty="0" smtClean="0"/>
              <a:t> </a:t>
            </a:r>
            <a:r>
              <a:rPr lang="en-US" sz="3200" b="1" dirty="0" err="1" smtClean="0"/>
              <a:t>trùng</a:t>
            </a:r>
            <a:r>
              <a:rPr lang="en-US" sz="3200" b="1" dirty="0" smtClean="0"/>
              <a:t> </a:t>
            </a:r>
            <a:r>
              <a:rPr lang="en-US" sz="3200" b="1" dirty="0" err="1" smtClean="0"/>
              <a:t>sốt</a:t>
            </a:r>
            <a:r>
              <a:rPr lang="en-US" sz="3200" b="1" dirty="0" smtClean="0"/>
              <a:t> </a:t>
            </a:r>
            <a:r>
              <a:rPr lang="en-US" sz="3200" b="1" dirty="0" err="1" smtClean="0"/>
              <a:t>rét</a:t>
            </a:r>
            <a:r>
              <a:rPr lang="en-US" sz="3200" b="1" dirty="0" smtClean="0"/>
              <a:t> </a:t>
            </a:r>
            <a:r>
              <a:rPr lang="en-US" sz="3200" b="1" dirty="0" err="1" smtClean="0"/>
              <a:t>gây</a:t>
            </a:r>
            <a:r>
              <a:rPr lang="en-US" sz="3200" b="1" dirty="0" smtClean="0"/>
              <a:t> </a:t>
            </a:r>
            <a:r>
              <a:rPr lang="en-US" sz="3200" b="1" dirty="0" err="1" smtClean="0"/>
              <a:t>bệnh</a:t>
            </a:r>
            <a:r>
              <a:rPr lang="en-US" sz="3200" b="1" dirty="0" smtClean="0"/>
              <a:t> ở </a:t>
            </a:r>
            <a:r>
              <a:rPr lang="en-US" sz="3200" b="1" dirty="0" err="1" smtClean="0"/>
              <a:t>người</a:t>
            </a:r>
            <a:endParaRPr lang="en-US" sz="3200" b="1" dirty="0"/>
          </a:p>
        </p:txBody>
      </p:sp>
      <p:sp>
        <p:nvSpPr>
          <p:cNvPr id="7" name="TextBox 6"/>
          <p:cNvSpPr txBox="1"/>
          <p:nvPr/>
        </p:nvSpPr>
        <p:spPr>
          <a:xfrm>
            <a:off x="4508739" y="4265679"/>
            <a:ext cx="4441297" cy="1077218"/>
          </a:xfrm>
          <a:prstGeom prst="rect">
            <a:avLst/>
          </a:prstGeom>
          <a:solidFill>
            <a:srgbClr val="FFFF00"/>
          </a:solidFill>
        </p:spPr>
        <p:txBody>
          <a:bodyPr wrap="square" rtlCol="0">
            <a:spAutoFit/>
          </a:bodyPr>
          <a:lstStyle/>
          <a:p>
            <a:pPr algn="ctr"/>
            <a:r>
              <a:rPr lang="en-US" sz="3200" b="1" dirty="0" smtClean="0"/>
              <a:t>Con </a:t>
            </a:r>
            <a:r>
              <a:rPr lang="en-US" sz="3200" b="1" dirty="0" err="1" smtClean="0"/>
              <a:t>đường</a:t>
            </a:r>
            <a:r>
              <a:rPr lang="en-US" sz="3200" b="1" dirty="0" smtClean="0"/>
              <a:t> </a:t>
            </a:r>
            <a:r>
              <a:rPr lang="en-US" sz="3200" b="1" dirty="0" err="1" smtClean="0"/>
              <a:t>trùng</a:t>
            </a:r>
            <a:r>
              <a:rPr lang="en-US" sz="3200" b="1" dirty="0" smtClean="0"/>
              <a:t> </a:t>
            </a:r>
            <a:r>
              <a:rPr lang="en-US" sz="3200" b="1" dirty="0" err="1" smtClean="0"/>
              <a:t>kiết</a:t>
            </a:r>
            <a:r>
              <a:rPr lang="en-US" sz="3200" b="1" dirty="0" smtClean="0"/>
              <a:t> </a:t>
            </a:r>
            <a:r>
              <a:rPr lang="en-US" sz="3200" b="1" dirty="0" err="1" smtClean="0"/>
              <a:t>lị</a:t>
            </a:r>
            <a:r>
              <a:rPr lang="en-US" sz="3200" b="1" dirty="0" smtClean="0"/>
              <a:t> </a:t>
            </a:r>
            <a:r>
              <a:rPr lang="en-US" sz="3200" b="1" dirty="0" err="1" smtClean="0"/>
              <a:t>gây</a:t>
            </a:r>
            <a:r>
              <a:rPr lang="en-US" sz="3200" b="1" dirty="0" smtClean="0"/>
              <a:t> </a:t>
            </a:r>
            <a:r>
              <a:rPr lang="en-US" sz="3200" b="1" dirty="0" err="1" smtClean="0"/>
              <a:t>bệnh</a:t>
            </a:r>
            <a:r>
              <a:rPr lang="en-US" sz="3200" b="1" dirty="0" smtClean="0"/>
              <a:t> ở </a:t>
            </a:r>
            <a:r>
              <a:rPr lang="en-US" sz="3200" b="1" dirty="0" err="1" smtClean="0"/>
              <a:t>người</a:t>
            </a:r>
            <a:endParaRPr lang="en-US" sz="3200" b="1" dirty="0"/>
          </a:p>
        </p:txBody>
      </p:sp>
    </p:spTree>
    <p:extLst>
      <p:ext uri="{BB962C8B-B14F-4D97-AF65-F5344CB8AC3E}">
        <p14:creationId xmlns:p14="http://schemas.microsoft.com/office/powerpoint/2010/main" val="27766766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58806539"/>
              </p:ext>
            </p:extLst>
          </p:nvPr>
        </p:nvGraphicFramePr>
        <p:xfrm>
          <a:off x="232356" y="1177636"/>
          <a:ext cx="8529895" cy="4986553"/>
        </p:xfrm>
        <a:graphic>
          <a:graphicData uri="http://schemas.openxmlformats.org/drawingml/2006/table">
            <a:tbl>
              <a:tblPr firstRow="1" bandRow="1">
                <a:tableStyleId>{5C22544A-7EE6-4342-B048-85BDC9FD1C3A}</a:tableStyleId>
              </a:tblPr>
              <a:tblGrid>
                <a:gridCol w="1287122">
                  <a:extLst>
                    <a:ext uri="{9D8B030D-6E8A-4147-A177-3AD203B41FA5}">
                      <a16:colId xmlns:a16="http://schemas.microsoft.com/office/drawing/2014/main" val="20000"/>
                    </a:ext>
                  </a:extLst>
                </a:gridCol>
                <a:gridCol w="832919">
                  <a:extLst>
                    <a:ext uri="{9D8B030D-6E8A-4147-A177-3AD203B41FA5}">
                      <a16:colId xmlns:a16="http://schemas.microsoft.com/office/drawing/2014/main" val="20001"/>
                    </a:ext>
                  </a:extLst>
                </a:gridCol>
                <a:gridCol w="1765426">
                  <a:extLst>
                    <a:ext uri="{9D8B030D-6E8A-4147-A177-3AD203B41FA5}">
                      <a16:colId xmlns:a16="http://schemas.microsoft.com/office/drawing/2014/main" val="20002"/>
                    </a:ext>
                  </a:extLst>
                </a:gridCol>
                <a:gridCol w="2046083">
                  <a:extLst>
                    <a:ext uri="{9D8B030D-6E8A-4147-A177-3AD203B41FA5}">
                      <a16:colId xmlns:a16="http://schemas.microsoft.com/office/drawing/2014/main" val="20003"/>
                    </a:ext>
                  </a:extLst>
                </a:gridCol>
                <a:gridCol w="2598345">
                  <a:extLst>
                    <a:ext uri="{9D8B030D-6E8A-4147-A177-3AD203B41FA5}">
                      <a16:colId xmlns:a16="http://schemas.microsoft.com/office/drawing/2014/main" val="20004"/>
                    </a:ext>
                  </a:extLst>
                </a:gridCol>
              </a:tblGrid>
              <a:tr h="1050447">
                <a:tc>
                  <a:txBody>
                    <a:bodyPr/>
                    <a:lstStyle/>
                    <a:p>
                      <a:pPr algn="ctr"/>
                      <a:r>
                        <a:rPr lang="en-US" sz="2400" dirty="0" err="1" smtClean="0">
                          <a:latin typeface="Times New Roman" panose="02020603050405020304" pitchFamily="18" charset="0"/>
                          <a:cs typeface="Times New Roman" panose="02020603050405020304" pitchFamily="18" charset="0"/>
                        </a:rPr>
                        <a:t>Nguyên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sinh</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vật</a:t>
                      </a:r>
                      <a:endParaRPr lang="en-US" sz="2400" dirty="0">
                        <a:latin typeface="Times New Roman" panose="02020603050405020304" pitchFamily="18" charset="0"/>
                        <a:cs typeface="Times New Roman" panose="02020603050405020304" pitchFamily="18" charset="0"/>
                      </a:endParaRPr>
                    </a:p>
                  </a:txBody>
                  <a:tcPr>
                    <a:solidFill>
                      <a:schemeClr val="accent6">
                        <a:lumMod val="50000"/>
                      </a:schemeClr>
                    </a:solidFill>
                  </a:tcPr>
                </a:tc>
                <a:tc>
                  <a:txBody>
                    <a:bodyPr/>
                    <a:lstStyle/>
                    <a:p>
                      <a:pPr algn="ctr"/>
                      <a:r>
                        <a:rPr lang="en-US" sz="2400" dirty="0" err="1" smtClean="0">
                          <a:latin typeface="Times New Roman" panose="02020603050405020304" pitchFamily="18" charset="0"/>
                          <a:cs typeface="Times New Roman" panose="02020603050405020304" pitchFamily="18" charset="0"/>
                        </a:rPr>
                        <a:t>Gây</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bệnh</a:t>
                      </a:r>
                      <a:endParaRPr lang="en-US" sz="2400" dirty="0">
                        <a:latin typeface="Times New Roman" panose="02020603050405020304" pitchFamily="18" charset="0"/>
                        <a:cs typeface="Times New Roman" panose="02020603050405020304" pitchFamily="18" charset="0"/>
                      </a:endParaRPr>
                    </a:p>
                  </a:txBody>
                  <a:tcPr>
                    <a:solidFill>
                      <a:schemeClr val="accent6">
                        <a:lumMod val="50000"/>
                      </a:schemeClr>
                    </a:solidFill>
                  </a:tcPr>
                </a:tc>
                <a:tc>
                  <a:txBody>
                    <a:bodyPr/>
                    <a:lstStyle/>
                    <a:p>
                      <a:pPr algn="ctr"/>
                      <a:r>
                        <a:rPr lang="en-US" sz="2400" dirty="0" err="1" smtClean="0">
                          <a:latin typeface="Times New Roman" panose="02020603050405020304" pitchFamily="18" charset="0"/>
                          <a:cs typeface="Times New Roman" panose="02020603050405020304" pitchFamily="18" charset="0"/>
                        </a:rPr>
                        <a:t>Biểu</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hiện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của</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bệnh</a:t>
                      </a:r>
                      <a:endParaRPr lang="en-US" sz="2400" dirty="0">
                        <a:latin typeface="Times New Roman" panose="02020603050405020304" pitchFamily="18" charset="0"/>
                        <a:cs typeface="Times New Roman" panose="02020603050405020304" pitchFamily="18" charset="0"/>
                      </a:endParaRPr>
                    </a:p>
                  </a:txBody>
                  <a:tcPr>
                    <a:solidFill>
                      <a:schemeClr val="accent6">
                        <a:lumMod val="50000"/>
                      </a:schemeClr>
                    </a:solidFill>
                  </a:tcPr>
                </a:tc>
                <a:tc>
                  <a:txBody>
                    <a:bodyPr/>
                    <a:lstStyle/>
                    <a:p>
                      <a:pPr algn="ctr"/>
                      <a:r>
                        <a:rPr lang="en-US" sz="2400" dirty="0" smtClean="0">
                          <a:latin typeface="Times New Roman" panose="02020603050405020304" pitchFamily="18" charset="0"/>
                          <a:cs typeface="Times New Roman" panose="02020603050405020304" pitchFamily="18" charset="0"/>
                        </a:rPr>
                        <a:t>Con </a:t>
                      </a:r>
                      <a:r>
                        <a:rPr lang="en-US" sz="2400" dirty="0" err="1" smtClean="0">
                          <a:latin typeface="Times New Roman" panose="02020603050405020304" pitchFamily="18" charset="0"/>
                          <a:cs typeface="Times New Roman" panose="02020603050405020304" pitchFamily="18" charset="0"/>
                        </a:rPr>
                        <a:t>đường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nhiễm</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bệnh</a:t>
                      </a:r>
                      <a:endParaRPr lang="en-US" sz="2400" dirty="0">
                        <a:latin typeface="Times New Roman" panose="02020603050405020304" pitchFamily="18" charset="0"/>
                        <a:cs typeface="Times New Roman" panose="02020603050405020304" pitchFamily="18" charset="0"/>
                      </a:endParaRPr>
                    </a:p>
                  </a:txBody>
                  <a:tcPr>
                    <a:solidFill>
                      <a:schemeClr val="accent6">
                        <a:lumMod val="50000"/>
                      </a:schemeClr>
                    </a:solidFill>
                  </a:tcPr>
                </a:tc>
                <a:tc>
                  <a:txBody>
                    <a:bodyPr/>
                    <a:lstStyle/>
                    <a:p>
                      <a:pPr algn="ctr"/>
                      <a:r>
                        <a:rPr lang="en-US" sz="2400" dirty="0" err="1" smtClean="0">
                          <a:latin typeface="Times New Roman" panose="02020603050405020304" pitchFamily="18" charset="0"/>
                          <a:cs typeface="Times New Roman" panose="02020603050405020304" pitchFamily="18" charset="0"/>
                        </a:rPr>
                        <a:t>Cách</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phòng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trừ</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bệnh</a:t>
                      </a:r>
                      <a:endParaRPr lang="en-US" sz="2400" dirty="0">
                        <a:latin typeface="Times New Roman" panose="02020603050405020304" pitchFamily="18" charset="0"/>
                        <a:cs typeface="Times New Roman" panose="02020603050405020304" pitchFamily="18" charset="0"/>
                      </a:endParaRPr>
                    </a:p>
                  </a:txBody>
                  <a:tcPr>
                    <a:solidFill>
                      <a:schemeClr val="accent6">
                        <a:lumMod val="50000"/>
                      </a:schemeClr>
                    </a:solidFill>
                  </a:tcPr>
                </a:tc>
                <a:extLst>
                  <a:ext uri="{0D108BD9-81ED-4DB2-BD59-A6C34878D82A}">
                    <a16:rowId xmlns:a16="http://schemas.microsoft.com/office/drawing/2014/main" val="10000"/>
                  </a:ext>
                </a:extLst>
              </a:tr>
              <a:tr h="1909328">
                <a:tc>
                  <a:txBody>
                    <a:bodyPr/>
                    <a:lstStyle/>
                    <a:p>
                      <a:r>
                        <a:rPr lang="en-US" sz="2400" b="1" dirty="0" err="1" smtClean="0">
                          <a:solidFill>
                            <a:schemeClr val="bg1"/>
                          </a:solidFill>
                          <a:latin typeface="Times New Roman" panose="02020603050405020304" pitchFamily="18" charset="0"/>
                          <a:cs typeface="Times New Roman" panose="02020603050405020304" pitchFamily="18" charset="0"/>
                        </a:rPr>
                        <a:t>Trùng</a:t>
                      </a:r>
                      <a:r>
                        <a:rPr lang="en-US" sz="2400" b="1" baseline="0" dirty="0" smtClean="0">
                          <a:solidFill>
                            <a:schemeClr val="bg1"/>
                          </a:solidFill>
                          <a:latin typeface="Times New Roman" panose="02020603050405020304" pitchFamily="18" charset="0"/>
                          <a:cs typeface="Times New Roman" panose="02020603050405020304" pitchFamily="18" charset="0"/>
                        </a:rPr>
                        <a:t> </a:t>
                      </a:r>
                      <a:r>
                        <a:rPr lang="en-US" sz="2400" b="1" baseline="0" dirty="0" err="1" smtClean="0">
                          <a:solidFill>
                            <a:schemeClr val="bg1"/>
                          </a:solidFill>
                          <a:latin typeface="Times New Roman" panose="02020603050405020304" pitchFamily="18" charset="0"/>
                          <a:cs typeface="Times New Roman" panose="02020603050405020304" pitchFamily="18" charset="0"/>
                        </a:rPr>
                        <a:t>sốt</a:t>
                      </a:r>
                      <a:r>
                        <a:rPr lang="en-US" sz="2400" b="1" baseline="0" dirty="0" smtClean="0">
                          <a:solidFill>
                            <a:schemeClr val="bg1"/>
                          </a:solidFill>
                          <a:latin typeface="Times New Roman" panose="02020603050405020304" pitchFamily="18" charset="0"/>
                          <a:cs typeface="Times New Roman" panose="02020603050405020304" pitchFamily="18" charset="0"/>
                        </a:rPr>
                        <a:t> </a:t>
                      </a:r>
                      <a:r>
                        <a:rPr lang="en-US" sz="2400" b="1" baseline="0" dirty="0" err="1" smtClean="0">
                          <a:solidFill>
                            <a:schemeClr val="bg1"/>
                          </a:solidFill>
                          <a:latin typeface="Times New Roman" panose="02020603050405020304" pitchFamily="18" charset="0"/>
                          <a:cs typeface="Times New Roman" panose="02020603050405020304" pitchFamily="18" charset="0"/>
                        </a:rPr>
                        <a:t>rét</a:t>
                      </a:r>
                      <a:endParaRPr lang="en-US" sz="2400" b="1" dirty="0">
                        <a:solidFill>
                          <a:schemeClr val="bg1"/>
                        </a:solidFill>
                        <a:latin typeface="Times New Roman" panose="02020603050405020304" pitchFamily="18" charset="0"/>
                        <a:cs typeface="Times New Roman" panose="02020603050405020304" pitchFamily="18" charset="0"/>
                      </a:endParaRPr>
                    </a:p>
                  </a:txBody>
                  <a:tcPr>
                    <a:solidFill>
                      <a:schemeClr val="accent6">
                        <a:lumMod val="50000"/>
                      </a:schemeClr>
                    </a:solidFill>
                  </a:tcPr>
                </a:tc>
                <a:tc>
                  <a:txBody>
                    <a:bodyPr/>
                    <a:lstStyle/>
                    <a:p>
                      <a:endParaRPr lang="en-US" sz="2400" dirty="0">
                        <a:solidFill>
                          <a:schemeClr val="bg1"/>
                        </a:solidFill>
                        <a:latin typeface="Times New Roman" panose="02020603050405020304" pitchFamily="18" charset="0"/>
                        <a:cs typeface="Times New Roman" panose="02020603050405020304" pitchFamily="18" charset="0"/>
                      </a:endParaRPr>
                    </a:p>
                  </a:txBody>
                  <a:tcPr>
                    <a:solidFill>
                      <a:schemeClr val="accent6">
                        <a:lumMod val="50000"/>
                      </a:schemeClr>
                    </a:solidFill>
                  </a:tcPr>
                </a:tc>
                <a:tc>
                  <a:txBody>
                    <a:bodyPr/>
                    <a:lstStyle/>
                    <a:p>
                      <a:endParaRPr lang="en-US" sz="2400" dirty="0" smtClean="0">
                        <a:solidFill>
                          <a:schemeClr val="bg1"/>
                        </a:solidFill>
                        <a:latin typeface="Times New Roman" panose="02020603050405020304" pitchFamily="18" charset="0"/>
                        <a:cs typeface="Times New Roman" panose="02020603050405020304" pitchFamily="18" charset="0"/>
                      </a:endParaRPr>
                    </a:p>
                    <a:p>
                      <a:endParaRPr lang="en-US" sz="2400" dirty="0" smtClean="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a:txBody>
                  <a:tcPr>
                    <a:solidFill>
                      <a:schemeClr val="accent6">
                        <a:lumMod val="50000"/>
                      </a:schemeClr>
                    </a:solidFill>
                  </a:tcPr>
                </a:tc>
                <a:tc>
                  <a:txBody>
                    <a:bodyPr/>
                    <a:lstStyle/>
                    <a:p>
                      <a:endParaRPr lang="en-US" sz="2400" dirty="0">
                        <a:solidFill>
                          <a:schemeClr val="bg1"/>
                        </a:solidFill>
                        <a:latin typeface="Times New Roman" panose="02020603050405020304" pitchFamily="18" charset="0"/>
                        <a:cs typeface="Times New Roman" panose="02020603050405020304" pitchFamily="18" charset="0"/>
                      </a:endParaRPr>
                    </a:p>
                  </a:txBody>
                  <a:tcPr>
                    <a:solidFill>
                      <a:schemeClr val="accent6">
                        <a:lumMod val="50000"/>
                      </a:schemeClr>
                    </a:solidFill>
                  </a:tcPr>
                </a:tc>
                <a:tc>
                  <a:txBody>
                    <a:bodyPr/>
                    <a:lstStyle/>
                    <a:p>
                      <a:endParaRPr lang="en-US" sz="2400" dirty="0" smtClean="0">
                        <a:solidFill>
                          <a:schemeClr val="bg1"/>
                        </a:solidFill>
                        <a:latin typeface="Times New Roman" panose="02020603050405020304" pitchFamily="18" charset="0"/>
                        <a:cs typeface="Times New Roman" panose="02020603050405020304" pitchFamily="18" charset="0"/>
                      </a:endParaRPr>
                    </a:p>
                    <a:p>
                      <a:endParaRPr lang="en-US" sz="2400" dirty="0" smtClean="0">
                        <a:solidFill>
                          <a:schemeClr val="bg1"/>
                        </a:solidFill>
                        <a:latin typeface="Times New Roman" panose="02020603050405020304" pitchFamily="18" charset="0"/>
                        <a:cs typeface="Times New Roman" panose="02020603050405020304" pitchFamily="18" charset="0"/>
                      </a:endParaRPr>
                    </a:p>
                    <a:p>
                      <a:endParaRPr lang="en-US" sz="2400" dirty="0" smtClean="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a:txBody>
                  <a:tcPr>
                    <a:solidFill>
                      <a:schemeClr val="accent6">
                        <a:lumMod val="50000"/>
                      </a:schemeClr>
                    </a:solidFill>
                  </a:tcPr>
                </a:tc>
                <a:extLst>
                  <a:ext uri="{0D108BD9-81ED-4DB2-BD59-A6C34878D82A}">
                    <a16:rowId xmlns:a16="http://schemas.microsoft.com/office/drawing/2014/main" val="10001"/>
                  </a:ext>
                </a:extLst>
              </a:tr>
              <a:tr h="2026778">
                <a:tc>
                  <a:txBody>
                    <a:bodyPr/>
                    <a:lstStyle/>
                    <a:p>
                      <a:r>
                        <a:rPr lang="en-US" sz="2400" b="1" dirty="0" err="1" smtClean="0">
                          <a:solidFill>
                            <a:srgbClr val="FFFF00"/>
                          </a:solidFill>
                          <a:latin typeface="Times New Roman" panose="02020603050405020304" pitchFamily="18" charset="0"/>
                          <a:cs typeface="Times New Roman" panose="02020603050405020304" pitchFamily="18" charset="0"/>
                        </a:rPr>
                        <a:t>Trùng</a:t>
                      </a:r>
                      <a:r>
                        <a:rPr lang="en-US" sz="2400" b="1" baseline="0" dirty="0" smtClean="0">
                          <a:solidFill>
                            <a:srgbClr val="FFFF00"/>
                          </a:solidFill>
                          <a:latin typeface="Times New Roman" panose="02020603050405020304" pitchFamily="18" charset="0"/>
                          <a:cs typeface="Times New Roman" panose="02020603050405020304" pitchFamily="18" charset="0"/>
                        </a:rPr>
                        <a:t> </a:t>
                      </a:r>
                      <a:r>
                        <a:rPr lang="en-US" sz="2400" b="1" baseline="0" dirty="0" err="1" smtClean="0">
                          <a:solidFill>
                            <a:srgbClr val="FFFF00"/>
                          </a:solidFill>
                          <a:latin typeface="Times New Roman" panose="02020603050405020304" pitchFamily="18" charset="0"/>
                          <a:cs typeface="Times New Roman" panose="02020603050405020304" pitchFamily="18" charset="0"/>
                        </a:rPr>
                        <a:t>kiết</a:t>
                      </a:r>
                      <a:r>
                        <a:rPr lang="en-US" sz="2400" b="1" baseline="0" dirty="0" smtClean="0">
                          <a:solidFill>
                            <a:srgbClr val="FFFF00"/>
                          </a:solidFill>
                          <a:latin typeface="Times New Roman" panose="02020603050405020304" pitchFamily="18" charset="0"/>
                          <a:cs typeface="Times New Roman" panose="02020603050405020304" pitchFamily="18" charset="0"/>
                        </a:rPr>
                        <a:t> </a:t>
                      </a:r>
                      <a:r>
                        <a:rPr lang="en-US" sz="2400" b="1" baseline="0" dirty="0" err="1" smtClean="0">
                          <a:solidFill>
                            <a:srgbClr val="FFFF00"/>
                          </a:solidFill>
                          <a:latin typeface="Times New Roman" panose="02020603050405020304" pitchFamily="18" charset="0"/>
                          <a:cs typeface="Times New Roman" panose="02020603050405020304" pitchFamily="18" charset="0"/>
                        </a:rPr>
                        <a:t>lị</a:t>
                      </a:r>
                      <a:endParaRPr lang="en-US" sz="2400" b="1" dirty="0">
                        <a:solidFill>
                          <a:srgbClr val="FFFF00"/>
                        </a:solidFill>
                        <a:latin typeface="Times New Roman" panose="02020603050405020304" pitchFamily="18" charset="0"/>
                        <a:cs typeface="Times New Roman" panose="02020603050405020304" pitchFamily="18" charset="0"/>
                      </a:endParaRPr>
                    </a:p>
                  </a:txBody>
                  <a:tcPr>
                    <a:solidFill>
                      <a:schemeClr val="accent6">
                        <a:lumMod val="50000"/>
                      </a:schemeClr>
                    </a:solidFill>
                  </a:tcPr>
                </a:tc>
                <a:tc>
                  <a:txBody>
                    <a:bodyPr/>
                    <a:lstStyle/>
                    <a:p>
                      <a:endParaRPr lang="en-US" sz="2400" dirty="0">
                        <a:solidFill>
                          <a:schemeClr val="bg1"/>
                        </a:solidFill>
                        <a:latin typeface="Times New Roman" panose="02020603050405020304" pitchFamily="18" charset="0"/>
                        <a:cs typeface="Times New Roman" panose="02020603050405020304" pitchFamily="18" charset="0"/>
                      </a:endParaRPr>
                    </a:p>
                  </a:txBody>
                  <a:tcPr>
                    <a:solidFill>
                      <a:schemeClr val="accent6">
                        <a:lumMod val="50000"/>
                      </a:schemeClr>
                    </a:solidFill>
                  </a:tcPr>
                </a:tc>
                <a:tc>
                  <a:txBody>
                    <a:bodyPr/>
                    <a:lstStyle/>
                    <a:p>
                      <a:endParaRPr lang="en-US" sz="2400" dirty="0" smtClean="0">
                        <a:solidFill>
                          <a:schemeClr val="bg1"/>
                        </a:solidFill>
                        <a:latin typeface="Times New Roman" panose="02020603050405020304" pitchFamily="18" charset="0"/>
                        <a:cs typeface="Times New Roman" panose="02020603050405020304" pitchFamily="18" charset="0"/>
                      </a:endParaRPr>
                    </a:p>
                    <a:p>
                      <a:endParaRPr lang="en-US" sz="2400" dirty="0" smtClean="0">
                        <a:solidFill>
                          <a:schemeClr val="bg1"/>
                        </a:solidFill>
                        <a:latin typeface="Times New Roman" panose="02020603050405020304" pitchFamily="18" charset="0"/>
                        <a:cs typeface="Times New Roman" panose="02020603050405020304" pitchFamily="18" charset="0"/>
                      </a:endParaRPr>
                    </a:p>
                    <a:p>
                      <a:endParaRPr lang="en-US" sz="2400" dirty="0" smtClean="0">
                        <a:solidFill>
                          <a:schemeClr val="bg1"/>
                        </a:solidFill>
                        <a:latin typeface="Times New Roman" panose="02020603050405020304" pitchFamily="18" charset="0"/>
                        <a:cs typeface="Times New Roman" panose="02020603050405020304" pitchFamily="18" charset="0"/>
                      </a:endParaRPr>
                    </a:p>
                  </a:txBody>
                  <a:tcPr>
                    <a:solidFill>
                      <a:schemeClr val="accent6">
                        <a:lumMod val="50000"/>
                      </a:schemeClr>
                    </a:solidFill>
                  </a:tcPr>
                </a:tc>
                <a:tc>
                  <a:txBody>
                    <a:bodyPr/>
                    <a:lstStyle/>
                    <a:p>
                      <a:endParaRPr lang="en-US" sz="2400" dirty="0" smtClean="0">
                        <a:solidFill>
                          <a:schemeClr val="bg1"/>
                        </a:solidFill>
                        <a:latin typeface="Times New Roman" panose="02020603050405020304" pitchFamily="18" charset="0"/>
                        <a:cs typeface="Times New Roman" panose="02020603050405020304" pitchFamily="18" charset="0"/>
                      </a:endParaRPr>
                    </a:p>
                    <a:p>
                      <a:endParaRPr lang="en-US" sz="2400" dirty="0" smtClean="0">
                        <a:solidFill>
                          <a:schemeClr val="bg1"/>
                        </a:solidFill>
                        <a:latin typeface="Times New Roman" panose="02020603050405020304" pitchFamily="18" charset="0"/>
                        <a:cs typeface="Times New Roman" panose="02020603050405020304" pitchFamily="18" charset="0"/>
                      </a:endParaRPr>
                    </a:p>
                    <a:p>
                      <a:endParaRPr lang="en-US" sz="2400" dirty="0" smtClean="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a:txBody>
                  <a:tcPr>
                    <a:solidFill>
                      <a:schemeClr val="accent6">
                        <a:lumMod val="50000"/>
                      </a:schemeClr>
                    </a:solidFill>
                  </a:tcPr>
                </a:tc>
                <a:tc>
                  <a:txBody>
                    <a:bodyPr/>
                    <a:lstStyle/>
                    <a:p>
                      <a:endParaRPr lang="en-US" sz="2400" dirty="0">
                        <a:solidFill>
                          <a:schemeClr val="bg1"/>
                        </a:solidFill>
                        <a:latin typeface="Times New Roman" panose="02020603050405020304" pitchFamily="18" charset="0"/>
                        <a:cs typeface="Times New Roman" panose="02020603050405020304" pitchFamily="18" charset="0"/>
                      </a:endParaRPr>
                    </a:p>
                  </a:txBody>
                  <a:tcPr>
                    <a:solidFill>
                      <a:schemeClr val="accent6">
                        <a:lumMod val="50000"/>
                      </a:schemeClr>
                    </a:solidFill>
                  </a:tcPr>
                </a:tc>
                <a:extLst>
                  <a:ext uri="{0D108BD9-81ED-4DB2-BD59-A6C34878D82A}">
                    <a16:rowId xmlns:a16="http://schemas.microsoft.com/office/drawing/2014/main" val="10002"/>
                  </a:ext>
                </a:extLst>
              </a:tr>
            </a:tbl>
          </a:graphicData>
        </a:graphic>
      </p:graphicFrame>
      <p:sp>
        <p:nvSpPr>
          <p:cNvPr id="11" name="Rectangle 10"/>
          <p:cNvSpPr/>
          <p:nvPr/>
        </p:nvSpPr>
        <p:spPr>
          <a:xfrm>
            <a:off x="1527937" y="2482104"/>
            <a:ext cx="701704" cy="892552"/>
          </a:xfrm>
          <a:prstGeom prst="rect">
            <a:avLst/>
          </a:prstGeom>
        </p:spPr>
        <p:txBody>
          <a:bodyPr wrap="square">
            <a:spAutoFit/>
          </a:bodyPr>
          <a:lstStyle/>
          <a:p>
            <a:r>
              <a:rPr lang="en-US" sz="2600" dirty="0" err="1">
                <a:solidFill>
                  <a:schemeClr val="bg1"/>
                </a:solidFill>
                <a:latin typeface="Times New Roman" panose="02020603050405020304" pitchFamily="18" charset="0"/>
                <a:cs typeface="Times New Roman" panose="02020603050405020304" pitchFamily="18" charset="0"/>
              </a:rPr>
              <a:t>Sốt</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rét</a:t>
            </a:r>
            <a:endParaRPr lang="en-US" sz="2600" dirty="0">
              <a:solidFill>
                <a:schemeClr val="bg1"/>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527937" y="4475939"/>
            <a:ext cx="792237" cy="892552"/>
          </a:xfrm>
          <a:prstGeom prst="rect">
            <a:avLst/>
          </a:prstGeom>
        </p:spPr>
        <p:txBody>
          <a:bodyPr wrap="square">
            <a:spAutoFit/>
          </a:bodyPr>
          <a:lstStyle/>
          <a:p>
            <a:r>
              <a:rPr lang="en-US" sz="2600" dirty="0" err="1">
                <a:solidFill>
                  <a:srgbClr val="FFFF00"/>
                </a:solidFill>
                <a:latin typeface="Times New Roman" panose="02020603050405020304" pitchFamily="18" charset="0"/>
                <a:cs typeface="Times New Roman" panose="02020603050405020304" pitchFamily="18" charset="0"/>
              </a:rPr>
              <a:t>Kiết</a:t>
            </a:r>
            <a:r>
              <a:rPr lang="en-US" sz="2600" dirty="0">
                <a:solidFill>
                  <a:srgbClr val="FFFF00"/>
                </a:solidFill>
                <a:latin typeface="Times New Roman" panose="02020603050405020304" pitchFamily="18" charset="0"/>
                <a:cs typeface="Times New Roman" panose="02020603050405020304" pitchFamily="18" charset="0"/>
              </a:rPr>
              <a:t> </a:t>
            </a:r>
            <a:r>
              <a:rPr lang="en-US" sz="2600" dirty="0" err="1">
                <a:solidFill>
                  <a:srgbClr val="FFFF00"/>
                </a:solidFill>
                <a:latin typeface="Times New Roman" panose="02020603050405020304" pitchFamily="18" charset="0"/>
                <a:cs typeface="Times New Roman" panose="02020603050405020304" pitchFamily="18" charset="0"/>
              </a:rPr>
              <a:t>lị</a:t>
            </a:r>
            <a:endParaRPr lang="en-US" sz="2600" dirty="0">
              <a:solidFill>
                <a:srgbClr val="FFFF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2464399" y="2491822"/>
            <a:ext cx="1593084" cy="1292662"/>
          </a:xfrm>
          <a:prstGeom prst="rect">
            <a:avLst/>
          </a:prstGeom>
        </p:spPr>
        <p:txBody>
          <a:bodyPr wrap="square">
            <a:spAutoFit/>
          </a:bodyPr>
          <a:lstStyle/>
          <a:p>
            <a:r>
              <a:rPr lang="en-US" sz="2600" dirty="0" err="1" smtClean="0">
                <a:solidFill>
                  <a:schemeClr val="bg1"/>
                </a:solidFill>
                <a:latin typeface="Times New Roman" panose="02020603050405020304" pitchFamily="18" charset="0"/>
                <a:cs typeface="Times New Roman" panose="02020603050405020304" pitchFamily="18" charset="0"/>
              </a:rPr>
              <a:t>Sốt</a:t>
            </a:r>
            <a:r>
              <a:rPr lang="en-US" sz="2600" dirty="0" smtClean="0">
                <a:solidFill>
                  <a:schemeClr val="bg1"/>
                </a:solidFill>
                <a:latin typeface="Times New Roman" panose="02020603050405020304" pitchFamily="18" charset="0"/>
                <a:cs typeface="Times New Roman" panose="02020603050405020304" pitchFamily="18" charset="0"/>
              </a:rPr>
              <a:t> </a:t>
            </a:r>
            <a:r>
              <a:rPr lang="en-US" sz="2600" dirty="0" err="1" smtClean="0">
                <a:solidFill>
                  <a:schemeClr val="bg1"/>
                </a:solidFill>
                <a:latin typeface="Times New Roman" panose="02020603050405020304" pitchFamily="18" charset="0"/>
                <a:cs typeface="Times New Roman" panose="02020603050405020304" pitchFamily="18" charset="0"/>
              </a:rPr>
              <a:t>cao</a:t>
            </a:r>
            <a:r>
              <a:rPr lang="en-US" sz="2600" dirty="0" smtClean="0">
                <a:solidFill>
                  <a:schemeClr val="bg1"/>
                </a:solidFill>
                <a:latin typeface="Times New Roman" panose="02020603050405020304" pitchFamily="18" charset="0"/>
                <a:cs typeface="Times New Roman" panose="02020603050405020304" pitchFamily="18" charset="0"/>
              </a:rPr>
              <a:t> </a:t>
            </a:r>
            <a:r>
              <a:rPr lang="en-US" sz="2600" dirty="0" err="1" smtClean="0">
                <a:solidFill>
                  <a:schemeClr val="bg1"/>
                </a:solidFill>
                <a:latin typeface="Times New Roman" panose="02020603050405020304" pitchFamily="18" charset="0"/>
                <a:cs typeface="Times New Roman" panose="02020603050405020304" pitchFamily="18" charset="0"/>
              </a:rPr>
              <a:t>và</a:t>
            </a:r>
            <a:r>
              <a:rPr lang="en-US" sz="2600" dirty="0" smtClean="0">
                <a:solidFill>
                  <a:schemeClr val="bg1"/>
                </a:solidFill>
                <a:latin typeface="Times New Roman" panose="02020603050405020304" pitchFamily="18" charset="0"/>
                <a:cs typeface="Times New Roman" panose="02020603050405020304" pitchFamily="18" charset="0"/>
              </a:rPr>
              <a:t> </a:t>
            </a:r>
            <a:r>
              <a:rPr lang="en-US" sz="2600" dirty="0" err="1" smtClean="0">
                <a:solidFill>
                  <a:schemeClr val="bg1"/>
                </a:solidFill>
                <a:latin typeface="Times New Roman" panose="02020603050405020304" pitchFamily="18" charset="0"/>
                <a:cs typeface="Times New Roman" panose="02020603050405020304" pitchFamily="18" charset="0"/>
              </a:rPr>
              <a:t>rét</a:t>
            </a:r>
            <a:r>
              <a:rPr lang="en-US" sz="2600" dirty="0" smtClean="0">
                <a:solidFill>
                  <a:schemeClr val="bg1"/>
                </a:solidFill>
                <a:latin typeface="Times New Roman" panose="02020603050405020304" pitchFamily="18" charset="0"/>
                <a:cs typeface="Times New Roman" panose="02020603050405020304" pitchFamily="18" charset="0"/>
              </a:rPr>
              <a:t> </a:t>
            </a:r>
            <a:r>
              <a:rPr lang="en-US" sz="2600" dirty="0" err="1" smtClean="0">
                <a:solidFill>
                  <a:schemeClr val="bg1"/>
                </a:solidFill>
                <a:latin typeface="Times New Roman" panose="02020603050405020304" pitchFamily="18" charset="0"/>
                <a:cs typeface="Times New Roman" panose="02020603050405020304" pitchFamily="18" charset="0"/>
              </a:rPr>
              <a:t>từng</a:t>
            </a:r>
            <a:r>
              <a:rPr lang="en-US" sz="2600" dirty="0" smtClean="0">
                <a:solidFill>
                  <a:schemeClr val="bg1"/>
                </a:solidFill>
                <a:latin typeface="Times New Roman" panose="02020603050405020304" pitchFamily="18" charset="0"/>
                <a:cs typeface="Times New Roman" panose="02020603050405020304" pitchFamily="18" charset="0"/>
              </a:rPr>
              <a:t> </a:t>
            </a:r>
            <a:r>
              <a:rPr lang="en-US" sz="2600" dirty="0" err="1" smtClean="0">
                <a:solidFill>
                  <a:schemeClr val="bg1"/>
                </a:solidFill>
                <a:latin typeface="Times New Roman" panose="02020603050405020304" pitchFamily="18" charset="0"/>
                <a:cs typeface="Times New Roman" panose="02020603050405020304" pitchFamily="18" charset="0"/>
              </a:rPr>
              <a:t>cơn</a:t>
            </a:r>
            <a:endParaRPr lang="en-US" sz="2600" dirty="0">
              <a:solidFill>
                <a:schemeClr val="bg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2458586" y="4406112"/>
            <a:ext cx="1593084" cy="1692771"/>
          </a:xfrm>
          <a:prstGeom prst="rect">
            <a:avLst/>
          </a:prstGeom>
        </p:spPr>
        <p:txBody>
          <a:bodyPr wrap="square">
            <a:spAutoFit/>
          </a:bodyPr>
          <a:lstStyle/>
          <a:p>
            <a:r>
              <a:rPr lang="en-US" sz="2600" dirty="0" err="1" smtClean="0">
                <a:solidFill>
                  <a:srgbClr val="FFFF00"/>
                </a:solidFill>
                <a:latin typeface="Times New Roman" panose="02020603050405020304" pitchFamily="18" charset="0"/>
                <a:cs typeface="Times New Roman" panose="02020603050405020304" pitchFamily="18" charset="0"/>
              </a:rPr>
              <a:t>Đau</a:t>
            </a:r>
            <a:r>
              <a:rPr lang="en-US" sz="2600" dirty="0" smtClean="0">
                <a:solidFill>
                  <a:srgbClr val="FFFF00"/>
                </a:solidFill>
                <a:latin typeface="Times New Roman" panose="02020603050405020304" pitchFamily="18" charset="0"/>
                <a:cs typeface="Times New Roman" panose="02020603050405020304" pitchFamily="18" charset="0"/>
              </a:rPr>
              <a:t> </a:t>
            </a:r>
            <a:r>
              <a:rPr lang="en-US" sz="2600" dirty="0" err="1" smtClean="0">
                <a:solidFill>
                  <a:srgbClr val="FFFF00"/>
                </a:solidFill>
                <a:latin typeface="Times New Roman" panose="02020603050405020304" pitchFamily="18" charset="0"/>
                <a:cs typeface="Times New Roman" panose="02020603050405020304" pitchFamily="18" charset="0"/>
              </a:rPr>
              <a:t>bụng</a:t>
            </a:r>
            <a:r>
              <a:rPr lang="en-US" sz="2600" dirty="0" smtClean="0">
                <a:solidFill>
                  <a:srgbClr val="FFFF00"/>
                </a:solidFill>
                <a:latin typeface="Times New Roman" panose="02020603050405020304" pitchFamily="18" charset="0"/>
                <a:cs typeface="Times New Roman" panose="02020603050405020304" pitchFamily="18" charset="0"/>
              </a:rPr>
              <a:t>, </a:t>
            </a:r>
            <a:r>
              <a:rPr lang="en-US" sz="2600" dirty="0" err="1" smtClean="0">
                <a:solidFill>
                  <a:srgbClr val="FFFF00"/>
                </a:solidFill>
                <a:latin typeface="Times New Roman" panose="02020603050405020304" pitchFamily="18" charset="0"/>
                <a:cs typeface="Times New Roman" panose="02020603050405020304" pitchFamily="18" charset="0"/>
              </a:rPr>
              <a:t>đi</a:t>
            </a:r>
            <a:r>
              <a:rPr lang="en-US" sz="2600" dirty="0" smtClean="0">
                <a:solidFill>
                  <a:srgbClr val="FFFF00"/>
                </a:solidFill>
                <a:latin typeface="Times New Roman" panose="02020603050405020304" pitchFamily="18" charset="0"/>
                <a:cs typeface="Times New Roman" panose="02020603050405020304" pitchFamily="18" charset="0"/>
              </a:rPr>
              <a:t> </a:t>
            </a:r>
            <a:r>
              <a:rPr lang="en-US" sz="2600" dirty="0" err="1" smtClean="0">
                <a:solidFill>
                  <a:srgbClr val="FFFF00"/>
                </a:solidFill>
                <a:latin typeface="Times New Roman" panose="02020603050405020304" pitchFamily="18" charset="0"/>
                <a:cs typeface="Times New Roman" panose="02020603050405020304" pitchFamily="18" charset="0"/>
              </a:rPr>
              <a:t>ngoài</a:t>
            </a:r>
            <a:r>
              <a:rPr lang="en-US" sz="2600" dirty="0" smtClean="0">
                <a:solidFill>
                  <a:srgbClr val="FFFF00"/>
                </a:solidFill>
                <a:latin typeface="Times New Roman" panose="02020603050405020304" pitchFamily="18" charset="0"/>
                <a:cs typeface="Times New Roman" panose="02020603050405020304" pitchFamily="18" charset="0"/>
              </a:rPr>
              <a:t> </a:t>
            </a:r>
            <a:r>
              <a:rPr lang="en-US" sz="2600" dirty="0" err="1" smtClean="0">
                <a:solidFill>
                  <a:srgbClr val="FFFF00"/>
                </a:solidFill>
                <a:latin typeface="Times New Roman" panose="02020603050405020304" pitchFamily="18" charset="0"/>
                <a:cs typeface="Times New Roman" panose="02020603050405020304" pitchFamily="18" charset="0"/>
              </a:rPr>
              <a:t>phân</a:t>
            </a:r>
            <a:r>
              <a:rPr lang="en-US" sz="2600" dirty="0" smtClean="0">
                <a:solidFill>
                  <a:srgbClr val="FFFF00"/>
                </a:solidFill>
                <a:latin typeface="Times New Roman" panose="02020603050405020304" pitchFamily="18" charset="0"/>
                <a:cs typeface="Times New Roman" panose="02020603050405020304" pitchFamily="18" charset="0"/>
              </a:rPr>
              <a:t> </a:t>
            </a:r>
            <a:r>
              <a:rPr lang="en-US" sz="2600" dirty="0" err="1" smtClean="0">
                <a:solidFill>
                  <a:srgbClr val="FFFF00"/>
                </a:solidFill>
                <a:latin typeface="Times New Roman" panose="02020603050405020304" pitchFamily="18" charset="0"/>
                <a:cs typeface="Times New Roman" panose="02020603050405020304" pitchFamily="18" charset="0"/>
              </a:rPr>
              <a:t>nhày</a:t>
            </a:r>
            <a:r>
              <a:rPr lang="en-US" sz="2600" dirty="0" smtClean="0">
                <a:solidFill>
                  <a:schemeClr val="bg1"/>
                </a:solidFill>
                <a:latin typeface="Times New Roman" panose="02020603050405020304" pitchFamily="18" charset="0"/>
                <a:cs typeface="Times New Roman" panose="02020603050405020304" pitchFamily="18" charset="0"/>
              </a:rPr>
              <a:t> </a:t>
            </a:r>
            <a:r>
              <a:rPr lang="en-US" sz="2600" dirty="0" err="1" smtClean="0">
                <a:solidFill>
                  <a:srgbClr val="FFFF00"/>
                </a:solidFill>
                <a:latin typeface="Times New Roman" panose="02020603050405020304" pitchFamily="18" charset="0"/>
                <a:cs typeface="Times New Roman" panose="02020603050405020304" pitchFamily="18" charset="0"/>
              </a:rPr>
              <a:t>lẫn</a:t>
            </a:r>
            <a:r>
              <a:rPr lang="en-US" sz="2600" dirty="0" smtClean="0">
                <a:solidFill>
                  <a:srgbClr val="FFFF00"/>
                </a:solidFill>
                <a:latin typeface="Times New Roman" panose="02020603050405020304" pitchFamily="18" charset="0"/>
                <a:cs typeface="Times New Roman" panose="02020603050405020304" pitchFamily="18" charset="0"/>
              </a:rPr>
              <a:t> </a:t>
            </a:r>
            <a:r>
              <a:rPr lang="en-US" sz="2600" dirty="0" err="1" smtClean="0">
                <a:solidFill>
                  <a:srgbClr val="FFFF00"/>
                </a:solidFill>
                <a:latin typeface="Times New Roman" panose="02020603050405020304" pitchFamily="18" charset="0"/>
                <a:cs typeface="Times New Roman" panose="02020603050405020304" pitchFamily="18" charset="0"/>
              </a:rPr>
              <a:t>máu</a:t>
            </a:r>
            <a:r>
              <a:rPr lang="en-US" sz="2600" dirty="0" smtClean="0">
                <a:solidFill>
                  <a:srgbClr val="FFFF00"/>
                </a:solidFill>
                <a:latin typeface="Times New Roman" panose="02020603050405020304" pitchFamily="18" charset="0"/>
                <a:cs typeface="Times New Roman" panose="02020603050405020304" pitchFamily="18" charset="0"/>
              </a:rPr>
              <a:t>.</a:t>
            </a:r>
            <a:endParaRPr lang="en-US" sz="2600" dirty="0">
              <a:solidFill>
                <a:srgbClr val="FFFF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4236829" y="2414507"/>
            <a:ext cx="2051144" cy="1692771"/>
          </a:xfrm>
          <a:prstGeom prst="rect">
            <a:avLst/>
          </a:prstGeom>
        </p:spPr>
        <p:txBody>
          <a:bodyPr wrap="square">
            <a:spAutoFit/>
          </a:bodyPr>
          <a:lstStyle/>
          <a:p>
            <a:r>
              <a:rPr lang="en-US" sz="2600" dirty="0" err="1" smtClean="0">
                <a:solidFill>
                  <a:schemeClr val="bg1"/>
                </a:solidFill>
                <a:latin typeface="Times New Roman" panose="02020603050405020304" pitchFamily="18" charset="0"/>
                <a:cs typeface="Times New Roman" panose="02020603050405020304" pitchFamily="18" charset="0"/>
              </a:rPr>
              <a:t>Muỗi</a:t>
            </a:r>
            <a:r>
              <a:rPr lang="en-US" sz="2600" dirty="0" smtClean="0">
                <a:solidFill>
                  <a:schemeClr val="bg1"/>
                </a:solidFill>
                <a:latin typeface="Times New Roman" panose="02020603050405020304" pitchFamily="18" charset="0"/>
                <a:cs typeface="Times New Roman" panose="02020603050405020304" pitchFamily="18" charset="0"/>
              </a:rPr>
              <a:t> </a:t>
            </a:r>
            <a:r>
              <a:rPr lang="en-US" sz="2600" dirty="0" err="1" smtClean="0">
                <a:solidFill>
                  <a:schemeClr val="bg1"/>
                </a:solidFill>
                <a:latin typeface="Times New Roman" panose="02020603050405020304" pitchFamily="18" charset="0"/>
                <a:cs typeface="Times New Roman" panose="02020603050405020304" pitchFamily="18" charset="0"/>
              </a:rPr>
              <a:t>đốt</a:t>
            </a:r>
            <a:r>
              <a:rPr lang="en-US" sz="2600" dirty="0" smtClean="0">
                <a:solidFill>
                  <a:schemeClr val="bg1"/>
                </a:solidFill>
                <a:latin typeface="Times New Roman" panose="02020603050405020304" pitchFamily="18" charset="0"/>
                <a:cs typeface="Times New Roman" panose="02020603050405020304" pitchFamily="18" charset="0"/>
              </a:rPr>
              <a:t> </a:t>
            </a:r>
            <a:r>
              <a:rPr lang="en-US" sz="2600" dirty="0" err="1" smtClean="0">
                <a:solidFill>
                  <a:schemeClr val="bg1"/>
                </a:solidFill>
                <a:latin typeface="Times New Roman" panose="02020603050405020304" pitchFamily="18" charset="0"/>
                <a:cs typeface="Times New Roman" panose="02020603050405020304" pitchFamily="18" charset="0"/>
              </a:rPr>
              <a:t>truyền</a:t>
            </a:r>
            <a:r>
              <a:rPr lang="en-US" sz="2600" dirty="0" smtClean="0">
                <a:solidFill>
                  <a:schemeClr val="bg1"/>
                </a:solidFill>
                <a:latin typeface="Times New Roman" panose="02020603050405020304" pitchFamily="18" charset="0"/>
                <a:cs typeface="Times New Roman" panose="02020603050405020304" pitchFamily="18" charset="0"/>
              </a:rPr>
              <a:t> </a:t>
            </a:r>
            <a:r>
              <a:rPr lang="en-US" sz="2600" dirty="0" err="1" smtClean="0">
                <a:solidFill>
                  <a:schemeClr val="bg1"/>
                </a:solidFill>
                <a:latin typeface="Times New Roman" panose="02020603050405020304" pitchFamily="18" charset="0"/>
                <a:cs typeface="Times New Roman" panose="02020603050405020304" pitchFamily="18" charset="0"/>
              </a:rPr>
              <a:t>trùng</a:t>
            </a:r>
            <a:r>
              <a:rPr lang="en-US" sz="2600" dirty="0" smtClean="0">
                <a:solidFill>
                  <a:schemeClr val="bg1"/>
                </a:solidFill>
                <a:latin typeface="Times New Roman" panose="02020603050405020304" pitchFamily="18" charset="0"/>
                <a:cs typeface="Times New Roman" panose="02020603050405020304" pitchFamily="18" charset="0"/>
              </a:rPr>
              <a:t> </a:t>
            </a:r>
            <a:r>
              <a:rPr lang="en-US" sz="2600" dirty="0" err="1" smtClean="0">
                <a:solidFill>
                  <a:schemeClr val="bg1"/>
                </a:solidFill>
                <a:latin typeface="Times New Roman" panose="02020603050405020304" pitchFamily="18" charset="0"/>
                <a:cs typeface="Times New Roman" panose="02020603050405020304" pitchFamily="18" charset="0"/>
              </a:rPr>
              <a:t>sốt</a:t>
            </a:r>
            <a:r>
              <a:rPr lang="en-US" sz="2600" dirty="0" smtClean="0">
                <a:solidFill>
                  <a:schemeClr val="bg1"/>
                </a:solidFill>
                <a:latin typeface="Times New Roman" panose="02020603050405020304" pitchFamily="18" charset="0"/>
                <a:cs typeface="Times New Roman" panose="02020603050405020304" pitchFamily="18" charset="0"/>
              </a:rPr>
              <a:t> </a:t>
            </a:r>
            <a:r>
              <a:rPr lang="en-US" sz="2600" dirty="0" err="1" smtClean="0">
                <a:solidFill>
                  <a:schemeClr val="bg1"/>
                </a:solidFill>
                <a:latin typeface="Times New Roman" panose="02020603050405020304" pitchFamily="18" charset="0"/>
                <a:cs typeface="Times New Roman" panose="02020603050405020304" pitchFamily="18" charset="0"/>
              </a:rPr>
              <a:t>rét</a:t>
            </a:r>
            <a:r>
              <a:rPr lang="en-US" sz="2600" dirty="0" smtClean="0">
                <a:solidFill>
                  <a:schemeClr val="bg1"/>
                </a:solidFill>
                <a:latin typeface="Times New Roman" panose="02020603050405020304" pitchFamily="18" charset="0"/>
                <a:cs typeface="Times New Roman" panose="02020603050405020304" pitchFamily="18" charset="0"/>
              </a:rPr>
              <a:t> </a:t>
            </a:r>
            <a:r>
              <a:rPr lang="en-US" sz="2600" dirty="0" err="1" smtClean="0">
                <a:solidFill>
                  <a:schemeClr val="bg1"/>
                </a:solidFill>
                <a:latin typeface="Times New Roman" panose="02020603050405020304" pitchFamily="18" charset="0"/>
                <a:cs typeface="Times New Roman" panose="02020603050405020304" pitchFamily="18" charset="0"/>
              </a:rPr>
              <a:t>vào</a:t>
            </a:r>
            <a:r>
              <a:rPr lang="en-US" sz="2600" dirty="0" smtClean="0">
                <a:solidFill>
                  <a:schemeClr val="bg1"/>
                </a:solidFill>
                <a:latin typeface="Times New Roman" panose="02020603050405020304" pitchFamily="18" charset="0"/>
                <a:cs typeface="Times New Roman" panose="02020603050405020304" pitchFamily="18" charset="0"/>
              </a:rPr>
              <a:t> </a:t>
            </a:r>
            <a:r>
              <a:rPr lang="en-US" sz="2600" dirty="0" err="1" smtClean="0">
                <a:solidFill>
                  <a:schemeClr val="bg1"/>
                </a:solidFill>
                <a:latin typeface="Times New Roman" panose="02020603050405020304" pitchFamily="18" charset="0"/>
                <a:cs typeface="Times New Roman" panose="02020603050405020304" pitchFamily="18" charset="0"/>
              </a:rPr>
              <a:t>máu</a:t>
            </a:r>
            <a:r>
              <a:rPr lang="en-US" sz="2600" dirty="0" smtClean="0">
                <a:solidFill>
                  <a:schemeClr val="bg1"/>
                </a:solidFill>
                <a:latin typeface="Times New Roman" panose="02020603050405020304" pitchFamily="18" charset="0"/>
                <a:cs typeface="Times New Roman" panose="02020603050405020304" pitchFamily="18" charset="0"/>
              </a:rPr>
              <a:t> </a:t>
            </a:r>
            <a:r>
              <a:rPr lang="en-US" sz="2600" dirty="0" err="1" smtClean="0">
                <a:solidFill>
                  <a:schemeClr val="bg1"/>
                </a:solidFill>
                <a:latin typeface="Times New Roman" panose="02020603050405020304" pitchFamily="18" charset="0"/>
                <a:cs typeface="Times New Roman" panose="02020603050405020304" pitchFamily="18" charset="0"/>
              </a:rPr>
              <a:t>người</a:t>
            </a:r>
            <a:endParaRPr lang="en-US" sz="2600" dirty="0">
              <a:solidFill>
                <a:schemeClr val="bg1"/>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4218147" y="4335660"/>
            <a:ext cx="1960181" cy="1692771"/>
          </a:xfrm>
          <a:prstGeom prst="rect">
            <a:avLst/>
          </a:prstGeom>
        </p:spPr>
        <p:txBody>
          <a:bodyPr wrap="square">
            <a:spAutoFit/>
          </a:bodyPr>
          <a:lstStyle/>
          <a:p>
            <a:r>
              <a:rPr lang="en-US" sz="2600" dirty="0" smtClean="0">
                <a:solidFill>
                  <a:srgbClr val="FFFF00"/>
                </a:solidFill>
                <a:latin typeface="Times New Roman" panose="02020603050405020304" pitchFamily="18" charset="0"/>
                <a:cs typeface="Times New Roman" panose="02020603050405020304" pitchFamily="18" charset="0"/>
              </a:rPr>
              <a:t>Theo </a:t>
            </a:r>
            <a:r>
              <a:rPr lang="en-US" sz="2600" dirty="0" err="1" smtClean="0">
                <a:solidFill>
                  <a:srgbClr val="FFFF00"/>
                </a:solidFill>
                <a:latin typeface="Times New Roman" panose="02020603050405020304" pitchFamily="18" charset="0"/>
                <a:cs typeface="Times New Roman" panose="02020603050405020304" pitchFamily="18" charset="0"/>
              </a:rPr>
              <a:t>thức</a:t>
            </a:r>
            <a:r>
              <a:rPr lang="en-US" sz="2600" dirty="0" smtClean="0">
                <a:solidFill>
                  <a:srgbClr val="FFFF00"/>
                </a:solidFill>
                <a:latin typeface="Times New Roman" panose="02020603050405020304" pitchFamily="18" charset="0"/>
                <a:cs typeface="Times New Roman" panose="02020603050405020304" pitchFamily="18" charset="0"/>
              </a:rPr>
              <a:t> </a:t>
            </a:r>
            <a:r>
              <a:rPr lang="en-US" sz="2600" dirty="0" err="1" smtClean="0">
                <a:solidFill>
                  <a:srgbClr val="FFFF00"/>
                </a:solidFill>
                <a:latin typeface="Times New Roman" panose="02020603050405020304" pitchFamily="18" charset="0"/>
                <a:cs typeface="Times New Roman" panose="02020603050405020304" pitchFamily="18" charset="0"/>
              </a:rPr>
              <a:t>ăn</a:t>
            </a:r>
            <a:r>
              <a:rPr lang="en-US" sz="2600" dirty="0" smtClean="0">
                <a:solidFill>
                  <a:srgbClr val="FFFF00"/>
                </a:solidFill>
                <a:latin typeface="Times New Roman" panose="02020603050405020304" pitchFamily="18" charset="0"/>
                <a:cs typeface="Times New Roman" panose="02020603050405020304" pitchFamily="18" charset="0"/>
              </a:rPr>
              <a:t> </a:t>
            </a:r>
            <a:r>
              <a:rPr lang="en-US" sz="2600" dirty="0" err="1" smtClean="0">
                <a:solidFill>
                  <a:srgbClr val="FFFF00"/>
                </a:solidFill>
                <a:latin typeface="Times New Roman" panose="02020603050405020304" pitchFamily="18" charset="0"/>
                <a:cs typeface="Times New Roman" panose="02020603050405020304" pitchFamily="18" charset="0"/>
              </a:rPr>
              <a:t>nước</a:t>
            </a:r>
            <a:r>
              <a:rPr lang="en-US" sz="2600" dirty="0" smtClean="0">
                <a:solidFill>
                  <a:srgbClr val="FFFF00"/>
                </a:solidFill>
                <a:latin typeface="Times New Roman" panose="02020603050405020304" pitchFamily="18" charset="0"/>
                <a:cs typeface="Times New Roman" panose="02020603050405020304" pitchFamily="18" charset="0"/>
              </a:rPr>
              <a:t> </a:t>
            </a:r>
            <a:r>
              <a:rPr lang="en-US" sz="2600" dirty="0" err="1" smtClean="0">
                <a:solidFill>
                  <a:srgbClr val="FFFF00"/>
                </a:solidFill>
                <a:latin typeface="Times New Roman" panose="02020603050405020304" pitchFamily="18" charset="0"/>
                <a:cs typeface="Times New Roman" panose="02020603050405020304" pitchFamily="18" charset="0"/>
              </a:rPr>
              <a:t>uống</a:t>
            </a:r>
            <a:r>
              <a:rPr lang="en-US" sz="2600" dirty="0" smtClean="0">
                <a:solidFill>
                  <a:srgbClr val="FFFF00"/>
                </a:solidFill>
                <a:latin typeface="Times New Roman" panose="02020603050405020304" pitchFamily="18" charset="0"/>
                <a:cs typeface="Times New Roman" panose="02020603050405020304" pitchFamily="18" charset="0"/>
              </a:rPr>
              <a:t> </a:t>
            </a:r>
            <a:r>
              <a:rPr lang="en-US" sz="2600" dirty="0" err="1" smtClean="0">
                <a:solidFill>
                  <a:srgbClr val="FFFF00"/>
                </a:solidFill>
                <a:latin typeface="Times New Roman" panose="02020603050405020304" pitchFamily="18" charset="0"/>
                <a:cs typeface="Times New Roman" panose="02020603050405020304" pitchFamily="18" charset="0"/>
              </a:rPr>
              <a:t>đi</a:t>
            </a:r>
            <a:r>
              <a:rPr lang="en-US" sz="2600" dirty="0" smtClean="0">
                <a:solidFill>
                  <a:srgbClr val="FFFF00"/>
                </a:solidFill>
                <a:latin typeface="Times New Roman" panose="02020603050405020304" pitchFamily="18" charset="0"/>
                <a:cs typeface="Times New Roman" panose="02020603050405020304" pitchFamily="18" charset="0"/>
              </a:rPr>
              <a:t> </a:t>
            </a:r>
            <a:r>
              <a:rPr lang="en-US" sz="2600" dirty="0" err="1" smtClean="0">
                <a:solidFill>
                  <a:srgbClr val="FFFF00"/>
                </a:solidFill>
                <a:latin typeface="Times New Roman" panose="02020603050405020304" pitchFamily="18" charset="0"/>
                <a:cs typeface="Times New Roman" panose="02020603050405020304" pitchFamily="18" charset="0"/>
              </a:rPr>
              <a:t>vào</a:t>
            </a:r>
            <a:r>
              <a:rPr lang="en-US" sz="2600" dirty="0" smtClean="0">
                <a:solidFill>
                  <a:srgbClr val="FFFF00"/>
                </a:solidFill>
                <a:latin typeface="Times New Roman" panose="02020603050405020304" pitchFamily="18" charset="0"/>
                <a:cs typeface="Times New Roman" panose="02020603050405020304" pitchFamily="18" charset="0"/>
              </a:rPr>
              <a:t> </a:t>
            </a:r>
            <a:r>
              <a:rPr lang="en-US" sz="2600" dirty="0" err="1" smtClean="0">
                <a:solidFill>
                  <a:srgbClr val="FFFF00"/>
                </a:solidFill>
                <a:latin typeface="Times New Roman" panose="02020603050405020304" pitchFamily="18" charset="0"/>
                <a:cs typeface="Times New Roman" panose="02020603050405020304" pitchFamily="18" charset="0"/>
              </a:rPr>
              <a:t>ống</a:t>
            </a:r>
            <a:r>
              <a:rPr lang="en-US" sz="2600" dirty="0" smtClean="0">
                <a:solidFill>
                  <a:srgbClr val="FFFF00"/>
                </a:solidFill>
                <a:latin typeface="Times New Roman" panose="02020603050405020304" pitchFamily="18" charset="0"/>
                <a:cs typeface="Times New Roman" panose="02020603050405020304" pitchFamily="18" charset="0"/>
              </a:rPr>
              <a:t> </a:t>
            </a:r>
            <a:r>
              <a:rPr lang="en-US" sz="2600" dirty="0" err="1" smtClean="0">
                <a:solidFill>
                  <a:srgbClr val="FFFF00"/>
                </a:solidFill>
                <a:latin typeface="Times New Roman" panose="02020603050405020304" pitchFamily="18" charset="0"/>
                <a:cs typeface="Times New Roman" panose="02020603050405020304" pitchFamily="18" charset="0"/>
              </a:rPr>
              <a:t>tiêu</a:t>
            </a:r>
            <a:r>
              <a:rPr lang="en-US" sz="2600" dirty="0" smtClean="0">
                <a:solidFill>
                  <a:srgbClr val="FFFF00"/>
                </a:solidFill>
                <a:latin typeface="Times New Roman" panose="02020603050405020304" pitchFamily="18" charset="0"/>
                <a:cs typeface="Times New Roman" panose="02020603050405020304" pitchFamily="18" charset="0"/>
              </a:rPr>
              <a:t> </a:t>
            </a:r>
            <a:r>
              <a:rPr lang="en-US" sz="2600" dirty="0" err="1" smtClean="0">
                <a:solidFill>
                  <a:srgbClr val="FFFF00"/>
                </a:solidFill>
                <a:latin typeface="Times New Roman" panose="02020603050405020304" pitchFamily="18" charset="0"/>
                <a:cs typeface="Times New Roman" panose="02020603050405020304" pitchFamily="18" charset="0"/>
              </a:rPr>
              <a:t>hóa</a:t>
            </a:r>
            <a:endParaRPr lang="en-US" sz="2600" dirty="0">
              <a:solidFill>
                <a:srgbClr val="FFFF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6143383" y="2367873"/>
            <a:ext cx="2591861" cy="1692771"/>
          </a:xfrm>
          <a:prstGeom prst="rect">
            <a:avLst/>
          </a:prstGeom>
        </p:spPr>
        <p:txBody>
          <a:bodyPr wrap="square">
            <a:spAutoFit/>
          </a:bodyPr>
          <a:lstStyle/>
          <a:p>
            <a:r>
              <a:rPr lang="en-US" sz="2600" dirty="0">
                <a:solidFill>
                  <a:schemeClr val="bg1"/>
                </a:solidFill>
                <a:latin typeface="Times New Roman" panose="02020603050405020304" pitchFamily="18" charset="0"/>
                <a:cs typeface="Times New Roman" panose="02020603050405020304" pitchFamily="18" charset="0"/>
              </a:rPr>
              <a:t>-</a:t>
            </a:r>
            <a:r>
              <a:rPr lang="en-US" sz="2600" dirty="0" err="1" smtClean="0">
                <a:solidFill>
                  <a:schemeClr val="bg1"/>
                </a:solidFill>
                <a:latin typeface="Times New Roman" panose="02020603050405020304" pitchFamily="18" charset="0"/>
                <a:cs typeface="Times New Roman" panose="02020603050405020304" pitchFamily="18" charset="0"/>
              </a:rPr>
              <a:t>Không</a:t>
            </a:r>
            <a:r>
              <a:rPr lang="en-US" sz="2600" dirty="0" smtClean="0">
                <a:solidFill>
                  <a:schemeClr val="bg1"/>
                </a:solidFill>
                <a:latin typeface="Times New Roman" panose="02020603050405020304" pitchFamily="18" charset="0"/>
                <a:cs typeface="Times New Roman" panose="02020603050405020304" pitchFamily="18" charset="0"/>
              </a:rPr>
              <a:t> </a:t>
            </a:r>
            <a:r>
              <a:rPr lang="en-US" sz="2600" dirty="0" err="1" smtClean="0">
                <a:solidFill>
                  <a:schemeClr val="bg1"/>
                </a:solidFill>
                <a:latin typeface="Times New Roman" panose="02020603050405020304" pitchFamily="18" charset="0"/>
                <a:cs typeface="Times New Roman" panose="02020603050405020304" pitchFamily="18" charset="0"/>
              </a:rPr>
              <a:t>để</a:t>
            </a:r>
            <a:r>
              <a:rPr lang="en-US" sz="2600" dirty="0" smtClean="0">
                <a:solidFill>
                  <a:schemeClr val="bg1"/>
                </a:solidFill>
                <a:latin typeface="Times New Roman" panose="02020603050405020304" pitchFamily="18" charset="0"/>
                <a:cs typeface="Times New Roman" panose="02020603050405020304" pitchFamily="18" charset="0"/>
              </a:rPr>
              <a:t> </a:t>
            </a:r>
            <a:r>
              <a:rPr lang="en-US" sz="2600" dirty="0" err="1" smtClean="0">
                <a:solidFill>
                  <a:schemeClr val="bg1"/>
                </a:solidFill>
                <a:latin typeface="Times New Roman" panose="02020603050405020304" pitchFamily="18" charset="0"/>
                <a:cs typeface="Times New Roman" panose="02020603050405020304" pitchFamily="18" charset="0"/>
              </a:rPr>
              <a:t>ao</a:t>
            </a:r>
            <a:r>
              <a:rPr lang="en-US" sz="2600" dirty="0" smtClean="0">
                <a:solidFill>
                  <a:schemeClr val="bg1"/>
                </a:solidFill>
                <a:latin typeface="Times New Roman" panose="02020603050405020304" pitchFamily="18" charset="0"/>
                <a:cs typeface="Times New Roman" panose="02020603050405020304" pitchFamily="18" charset="0"/>
              </a:rPr>
              <a:t> </a:t>
            </a:r>
            <a:r>
              <a:rPr lang="en-US" sz="2600" dirty="0" err="1" smtClean="0">
                <a:solidFill>
                  <a:schemeClr val="bg1"/>
                </a:solidFill>
                <a:latin typeface="Times New Roman" panose="02020603050405020304" pitchFamily="18" charset="0"/>
                <a:cs typeface="Times New Roman" panose="02020603050405020304" pitchFamily="18" charset="0"/>
              </a:rPr>
              <a:t>tù</a:t>
            </a:r>
            <a:r>
              <a:rPr lang="en-US" sz="2600" dirty="0" smtClean="0">
                <a:solidFill>
                  <a:schemeClr val="bg1"/>
                </a:solidFill>
                <a:latin typeface="Times New Roman" panose="02020603050405020304" pitchFamily="18" charset="0"/>
                <a:cs typeface="Times New Roman" panose="02020603050405020304" pitchFamily="18" charset="0"/>
              </a:rPr>
              <a:t>, </a:t>
            </a:r>
            <a:r>
              <a:rPr lang="en-US" sz="2600" dirty="0" err="1" smtClean="0">
                <a:solidFill>
                  <a:schemeClr val="bg1"/>
                </a:solidFill>
                <a:latin typeface="Times New Roman" panose="02020603050405020304" pitchFamily="18" charset="0"/>
                <a:cs typeface="Times New Roman" panose="02020603050405020304" pitchFamily="18" charset="0"/>
              </a:rPr>
              <a:t>nước</a:t>
            </a:r>
            <a:r>
              <a:rPr lang="en-US" sz="2600" dirty="0" smtClean="0">
                <a:solidFill>
                  <a:schemeClr val="bg1"/>
                </a:solidFill>
                <a:latin typeface="Times New Roman" panose="02020603050405020304" pitchFamily="18" charset="0"/>
                <a:cs typeface="Times New Roman" panose="02020603050405020304" pitchFamily="18" charset="0"/>
              </a:rPr>
              <a:t> </a:t>
            </a:r>
            <a:r>
              <a:rPr lang="en-US" sz="2600" dirty="0" err="1" smtClean="0">
                <a:solidFill>
                  <a:schemeClr val="bg1"/>
                </a:solidFill>
                <a:latin typeface="Times New Roman" panose="02020603050405020304" pitchFamily="18" charset="0"/>
                <a:cs typeface="Times New Roman" panose="02020603050405020304" pitchFamily="18" charset="0"/>
              </a:rPr>
              <a:t>đọng</a:t>
            </a:r>
            <a:r>
              <a:rPr lang="en-US" sz="2600" dirty="0" smtClean="0">
                <a:solidFill>
                  <a:schemeClr val="bg1"/>
                </a:solidFill>
                <a:latin typeface="Times New Roman" panose="02020603050405020304" pitchFamily="18" charset="0"/>
                <a:cs typeface="Times New Roman" panose="02020603050405020304" pitchFamily="18" charset="0"/>
              </a:rPr>
              <a:t>.</a:t>
            </a:r>
          </a:p>
          <a:p>
            <a:r>
              <a:rPr lang="en-US" sz="2600" dirty="0" smtClean="0">
                <a:solidFill>
                  <a:schemeClr val="bg1"/>
                </a:solidFill>
                <a:latin typeface="Times New Roman" panose="02020603050405020304" pitchFamily="18" charset="0"/>
                <a:cs typeface="Times New Roman" panose="02020603050405020304" pitchFamily="18" charset="0"/>
              </a:rPr>
              <a:t>- </a:t>
            </a:r>
            <a:r>
              <a:rPr lang="en-US" sz="2600" dirty="0" err="1" smtClean="0">
                <a:solidFill>
                  <a:schemeClr val="bg1"/>
                </a:solidFill>
                <a:latin typeface="Times New Roman" panose="02020603050405020304" pitchFamily="18" charset="0"/>
                <a:cs typeface="Times New Roman" panose="02020603050405020304" pitchFamily="18" charset="0"/>
              </a:rPr>
              <a:t>Diệt</a:t>
            </a:r>
            <a:r>
              <a:rPr lang="en-US" sz="2600" dirty="0" smtClean="0">
                <a:solidFill>
                  <a:schemeClr val="bg1"/>
                </a:solidFill>
                <a:latin typeface="Times New Roman" panose="02020603050405020304" pitchFamily="18" charset="0"/>
                <a:cs typeface="Times New Roman" panose="02020603050405020304" pitchFamily="18" charset="0"/>
              </a:rPr>
              <a:t> </a:t>
            </a:r>
            <a:r>
              <a:rPr lang="en-US" sz="2600" dirty="0" err="1" smtClean="0">
                <a:solidFill>
                  <a:schemeClr val="bg1"/>
                </a:solidFill>
                <a:latin typeface="Times New Roman" panose="02020603050405020304" pitchFamily="18" charset="0"/>
                <a:cs typeface="Times New Roman" panose="02020603050405020304" pitchFamily="18" charset="0"/>
              </a:rPr>
              <a:t>bọ</a:t>
            </a:r>
            <a:r>
              <a:rPr lang="en-US" sz="2600" dirty="0" smtClean="0">
                <a:solidFill>
                  <a:schemeClr val="bg1"/>
                </a:solidFill>
                <a:latin typeface="Times New Roman" panose="02020603050405020304" pitchFamily="18" charset="0"/>
                <a:cs typeface="Times New Roman" panose="02020603050405020304" pitchFamily="18" charset="0"/>
              </a:rPr>
              <a:t> </a:t>
            </a:r>
            <a:r>
              <a:rPr lang="en-US" sz="2600" dirty="0" err="1" smtClean="0">
                <a:solidFill>
                  <a:schemeClr val="bg1"/>
                </a:solidFill>
                <a:latin typeface="Times New Roman" panose="02020603050405020304" pitchFamily="18" charset="0"/>
                <a:cs typeface="Times New Roman" panose="02020603050405020304" pitchFamily="18" charset="0"/>
              </a:rPr>
              <a:t>gậy</a:t>
            </a:r>
            <a:r>
              <a:rPr lang="en-US" sz="2600" dirty="0" smtClean="0">
                <a:solidFill>
                  <a:schemeClr val="bg1"/>
                </a:solidFill>
                <a:latin typeface="Times New Roman" panose="02020603050405020304" pitchFamily="18" charset="0"/>
                <a:cs typeface="Times New Roman" panose="02020603050405020304" pitchFamily="18" charset="0"/>
              </a:rPr>
              <a:t>.</a:t>
            </a:r>
          </a:p>
          <a:p>
            <a:r>
              <a:rPr lang="en-US" sz="2600" dirty="0" smtClean="0">
                <a:solidFill>
                  <a:schemeClr val="bg1"/>
                </a:solidFill>
                <a:latin typeface="Times New Roman" panose="02020603050405020304" pitchFamily="18" charset="0"/>
                <a:cs typeface="Times New Roman" panose="02020603050405020304" pitchFamily="18" charset="0"/>
              </a:rPr>
              <a:t>- </a:t>
            </a:r>
            <a:r>
              <a:rPr lang="en-US" sz="2600" dirty="0" err="1" smtClean="0">
                <a:solidFill>
                  <a:schemeClr val="bg1"/>
                </a:solidFill>
                <a:latin typeface="Times New Roman" panose="02020603050405020304" pitchFamily="18" charset="0"/>
                <a:cs typeface="Times New Roman" panose="02020603050405020304" pitchFamily="18" charset="0"/>
              </a:rPr>
              <a:t>Ngủ</a:t>
            </a:r>
            <a:r>
              <a:rPr lang="en-US" sz="2600" dirty="0" smtClean="0">
                <a:solidFill>
                  <a:schemeClr val="bg1"/>
                </a:solidFill>
                <a:latin typeface="Times New Roman" panose="02020603050405020304" pitchFamily="18" charset="0"/>
                <a:cs typeface="Times New Roman" panose="02020603050405020304" pitchFamily="18" charset="0"/>
              </a:rPr>
              <a:t> </a:t>
            </a:r>
            <a:r>
              <a:rPr lang="en-US" sz="2600" dirty="0" err="1" smtClean="0">
                <a:solidFill>
                  <a:schemeClr val="bg1"/>
                </a:solidFill>
                <a:latin typeface="Times New Roman" panose="02020603050405020304" pitchFamily="18" charset="0"/>
                <a:cs typeface="Times New Roman" panose="02020603050405020304" pitchFamily="18" charset="0"/>
              </a:rPr>
              <a:t>mắc</a:t>
            </a:r>
            <a:r>
              <a:rPr lang="en-US" sz="2600" dirty="0" smtClean="0">
                <a:solidFill>
                  <a:schemeClr val="bg1"/>
                </a:solidFill>
                <a:latin typeface="Times New Roman" panose="02020603050405020304" pitchFamily="18" charset="0"/>
                <a:cs typeface="Times New Roman" panose="02020603050405020304" pitchFamily="18" charset="0"/>
              </a:rPr>
              <a:t> </a:t>
            </a:r>
            <a:r>
              <a:rPr lang="en-US" sz="2600" dirty="0" err="1" smtClean="0">
                <a:solidFill>
                  <a:schemeClr val="bg1"/>
                </a:solidFill>
                <a:latin typeface="Times New Roman" panose="02020603050405020304" pitchFamily="18" charset="0"/>
                <a:cs typeface="Times New Roman" panose="02020603050405020304" pitchFamily="18" charset="0"/>
              </a:rPr>
              <a:t>màn</a:t>
            </a:r>
            <a:r>
              <a:rPr lang="en-US" sz="2600" dirty="0" smtClean="0">
                <a:solidFill>
                  <a:schemeClr val="bg1"/>
                </a:solidFill>
                <a:latin typeface="Times New Roman" panose="02020603050405020304" pitchFamily="18" charset="0"/>
                <a:cs typeface="Times New Roman" panose="02020603050405020304" pitchFamily="18" charset="0"/>
              </a:rPr>
              <a:t>…</a:t>
            </a:r>
            <a:endParaRPr lang="en-US" sz="2600" dirty="0">
              <a:solidFill>
                <a:schemeClr val="bg1"/>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6134678" y="4309135"/>
            <a:ext cx="2637626" cy="1692771"/>
          </a:xfrm>
          <a:prstGeom prst="rect">
            <a:avLst/>
          </a:prstGeom>
        </p:spPr>
        <p:txBody>
          <a:bodyPr wrap="square">
            <a:spAutoFit/>
          </a:bodyPr>
          <a:lstStyle/>
          <a:p>
            <a:r>
              <a:rPr lang="en-US" sz="2600" dirty="0" smtClean="0">
                <a:solidFill>
                  <a:srgbClr val="FFFF00"/>
                </a:solidFill>
                <a:latin typeface="Times New Roman" panose="02020603050405020304" pitchFamily="18" charset="0"/>
                <a:cs typeface="Times New Roman" panose="02020603050405020304" pitchFamily="18" charset="0"/>
              </a:rPr>
              <a:t>- </a:t>
            </a:r>
            <a:r>
              <a:rPr lang="en-US" sz="2600" dirty="0" err="1" smtClean="0">
                <a:solidFill>
                  <a:srgbClr val="FFFF00"/>
                </a:solidFill>
                <a:latin typeface="Times New Roman" panose="02020603050405020304" pitchFamily="18" charset="0"/>
                <a:cs typeface="Times New Roman" panose="02020603050405020304" pitchFamily="18" charset="0"/>
              </a:rPr>
              <a:t>Vệ</a:t>
            </a:r>
            <a:r>
              <a:rPr lang="en-US" sz="2600" dirty="0" smtClean="0">
                <a:solidFill>
                  <a:srgbClr val="FFFF00"/>
                </a:solidFill>
                <a:latin typeface="Times New Roman" panose="02020603050405020304" pitchFamily="18" charset="0"/>
                <a:cs typeface="Times New Roman" panose="02020603050405020304" pitchFamily="18" charset="0"/>
              </a:rPr>
              <a:t> </a:t>
            </a:r>
            <a:r>
              <a:rPr lang="en-US" sz="2600" dirty="0" err="1" smtClean="0">
                <a:solidFill>
                  <a:srgbClr val="FFFF00"/>
                </a:solidFill>
                <a:latin typeface="Times New Roman" panose="02020603050405020304" pitchFamily="18" charset="0"/>
                <a:cs typeface="Times New Roman" panose="02020603050405020304" pitchFamily="18" charset="0"/>
              </a:rPr>
              <a:t>sinh</a:t>
            </a:r>
            <a:r>
              <a:rPr lang="en-US" sz="2600" dirty="0" smtClean="0">
                <a:solidFill>
                  <a:srgbClr val="FFFF00"/>
                </a:solidFill>
                <a:latin typeface="Times New Roman" panose="02020603050405020304" pitchFamily="18" charset="0"/>
                <a:cs typeface="Times New Roman" panose="02020603050405020304" pitchFamily="18" charset="0"/>
              </a:rPr>
              <a:t> </a:t>
            </a:r>
            <a:r>
              <a:rPr lang="en-US" sz="2600" dirty="0" err="1" smtClean="0">
                <a:solidFill>
                  <a:srgbClr val="FFFF00"/>
                </a:solidFill>
                <a:latin typeface="Times New Roman" panose="02020603050405020304" pitchFamily="18" charset="0"/>
                <a:cs typeface="Times New Roman" panose="02020603050405020304" pitchFamily="18" charset="0"/>
              </a:rPr>
              <a:t>ăn</a:t>
            </a:r>
            <a:r>
              <a:rPr lang="en-US" sz="2600" dirty="0" smtClean="0">
                <a:solidFill>
                  <a:srgbClr val="FFFF00"/>
                </a:solidFill>
                <a:latin typeface="Times New Roman" panose="02020603050405020304" pitchFamily="18" charset="0"/>
                <a:cs typeface="Times New Roman" panose="02020603050405020304" pitchFamily="18" charset="0"/>
              </a:rPr>
              <a:t> </a:t>
            </a:r>
            <a:r>
              <a:rPr lang="en-US" sz="2600" dirty="0" err="1" smtClean="0">
                <a:solidFill>
                  <a:srgbClr val="FFFF00"/>
                </a:solidFill>
                <a:latin typeface="Times New Roman" panose="02020603050405020304" pitchFamily="18" charset="0"/>
                <a:cs typeface="Times New Roman" panose="02020603050405020304" pitchFamily="18" charset="0"/>
              </a:rPr>
              <a:t>uống</a:t>
            </a:r>
            <a:r>
              <a:rPr lang="en-US" sz="2600" dirty="0" smtClean="0">
                <a:solidFill>
                  <a:srgbClr val="FFFF00"/>
                </a:solidFill>
                <a:latin typeface="Times New Roman" panose="02020603050405020304" pitchFamily="18" charset="0"/>
                <a:cs typeface="Times New Roman" panose="02020603050405020304" pitchFamily="18" charset="0"/>
              </a:rPr>
              <a:t>: </a:t>
            </a:r>
            <a:r>
              <a:rPr lang="en-US" sz="2600" dirty="0" err="1" smtClean="0">
                <a:solidFill>
                  <a:srgbClr val="FFFF00"/>
                </a:solidFill>
                <a:latin typeface="Times New Roman" panose="02020603050405020304" pitchFamily="18" charset="0"/>
                <a:cs typeface="Times New Roman" panose="02020603050405020304" pitchFamily="18" charset="0"/>
              </a:rPr>
              <a:t>ăn</a:t>
            </a:r>
            <a:r>
              <a:rPr lang="en-US" sz="2600" dirty="0" smtClean="0">
                <a:solidFill>
                  <a:srgbClr val="FFFF00"/>
                </a:solidFill>
                <a:latin typeface="Times New Roman" panose="02020603050405020304" pitchFamily="18" charset="0"/>
                <a:cs typeface="Times New Roman" panose="02020603050405020304" pitchFamily="18" charset="0"/>
              </a:rPr>
              <a:t> </a:t>
            </a:r>
            <a:r>
              <a:rPr lang="en-US" sz="2600" dirty="0" err="1" smtClean="0">
                <a:solidFill>
                  <a:srgbClr val="FFFF00"/>
                </a:solidFill>
                <a:latin typeface="Times New Roman" panose="02020603050405020304" pitchFamily="18" charset="0"/>
                <a:cs typeface="Times New Roman" panose="02020603050405020304" pitchFamily="18" charset="0"/>
              </a:rPr>
              <a:t>chín</a:t>
            </a:r>
            <a:r>
              <a:rPr lang="en-US" sz="2600" dirty="0" smtClean="0">
                <a:solidFill>
                  <a:srgbClr val="FFFF00"/>
                </a:solidFill>
                <a:latin typeface="Times New Roman" panose="02020603050405020304" pitchFamily="18" charset="0"/>
                <a:cs typeface="Times New Roman" panose="02020603050405020304" pitchFamily="18" charset="0"/>
              </a:rPr>
              <a:t>, </a:t>
            </a:r>
            <a:r>
              <a:rPr lang="en-US" sz="2600" dirty="0" err="1" smtClean="0">
                <a:solidFill>
                  <a:srgbClr val="FFFF00"/>
                </a:solidFill>
                <a:latin typeface="Times New Roman" panose="02020603050405020304" pitchFamily="18" charset="0"/>
                <a:cs typeface="Times New Roman" panose="02020603050405020304" pitchFamily="18" charset="0"/>
              </a:rPr>
              <a:t>uống</a:t>
            </a:r>
            <a:r>
              <a:rPr lang="en-US" sz="2600" dirty="0" smtClean="0">
                <a:solidFill>
                  <a:srgbClr val="FFFF00"/>
                </a:solidFill>
                <a:latin typeface="Times New Roman" panose="02020603050405020304" pitchFamily="18" charset="0"/>
                <a:cs typeface="Times New Roman" panose="02020603050405020304" pitchFamily="18" charset="0"/>
              </a:rPr>
              <a:t> </a:t>
            </a:r>
            <a:r>
              <a:rPr lang="en-US" sz="2600" dirty="0" err="1" smtClean="0">
                <a:solidFill>
                  <a:srgbClr val="FFFF00"/>
                </a:solidFill>
                <a:latin typeface="Times New Roman" panose="02020603050405020304" pitchFamily="18" charset="0"/>
                <a:cs typeface="Times New Roman" panose="02020603050405020304" pitchFamily="18" charset="0"/>
              </a:rPr>
              <a:t>xôi</a:t>
            </a:r>
            <a:r>
              <a:rPr lang="en-US" sz="2600" dirty="0" smtClean="0">
                <a:solidFill>
                  <a:srgbClr val="FFFF00"/>
                </a:solidFill>
                <a:latin typeface="Times New Roman" panose="02020603050405020304" pitchFamily="18" charset="0"/>
                <a:cs typeface="Times New Roman" panose="02020603050405020304" pitchFamily="18" charset="0"/>
              </a:rPr>
              <a:t>.</a:t>
            </a:r>
          </a:p>
          <a:p>
            <a:r>
              <a:rPr lang="en-US" sz="2600" dirty="0" smtClean="0">
                <a:solidFill>
                  <a:srgbClr val="FFFF00"/>
                </a:solidFill>
                <a:latin typeface="Times New Roman" panose="02020603050405020304" pitchFamily="18" charset="0"/>
                <a:cs typeface="Times New Roman" panose="02020603050405020304" pitchFamily="18" charset="0"/>
              </a:rPr>
              <a:t>- </a:t>
            </a:r>
            <a:r>
              <a:rPr lang="en-US" sz="2600" dirty="0" err="1" smtClean="0">
                <a:solidFill>
                  <a:srgbClr val="FFFF00"/>
                </a:solidFill>
                <a:latin typeface="Times New Roman" panose="02020603050405020304" pitchFamily="18" charset="0"/>
                <a:cs typeface="Times New Roman" panose="02020603050405020304" pitchFamily="18" charset="0"/>
              </a:rPr>
              <a:t>Rửa</a:t>
            </a:r>
            <a:r>
              <a:rPr lang="en-US" sz="2600" dirty="0" smtClean="0">
                <a:solidFill>
                  <a:srgbClr val="FFFF00"/>
                </a:solidFill>
                <a:latin typeface="Times New Roman" panose="02020603050405020304" pitchFamily="18" charset="0"/>
                <a:cs typeface="Times New Roman" panose="02020603050405020304" pitchFamily="18" charset="0"/>
              </a:rPr>
              <a:t> </a:t>
            </a:r>
            <a:r>
              <a:rPr lang="en-US" sz="2600" dirty="0" err="1" smtClean="0">
                <a:solidFill>
                  <a:srgbClr val="FFFF00"/>
                </a:solidFill>
                <a:latin typeface="Times New Roman" panose="02020603050405020304" pitchFamily="18" charset="0"/>
                <a:cs typeface="Times New Roman" panose="02020603050405020304" pitchFamily="18" charset="0"/>
              </a:rPr>
              <a:t>tay</a:t>
            </a:r>
            <a:r>
              <a:rPr lang="en-US" sz="2600" dirty="0" smtClean="0">
                <a:solidFill>
                  <a:srgbClr val="FFFF00"/>
                </a:solidFill>
                <a:latin typeface="Times New Roman" panose="02020603050405020304" pitchFamily="18" charset="0"/>
                <a:cs typeface="Times New Roman" panose="02020603050405020304" pitchFamily="18" charset="0"/>
              </a:rPr>
              <a:t> </a:t>
            </a:r>
            <a:r>
              <a:rPr lang="en-US" sz="2600" dirty="0" err="1" smtClean="0">
                <a:solidFill>
                  <a:srgbClr val="FFFF00"/>
                </a:solidFill>
                <a:latin typeface="Times New Roman" panose="02020603050405020304" pitchFamily="18" charset="0"/>
                <a:cs typeface="Times New Roman" panose="02020603050405020304" pitchFamily="18" charset="0"/>
              </a:rPr>
              <a:t>trước</a:t>
            </a:r>
            <a:r>
              <a:rPr lang="en-US" sz="2600" dirty="0" smtClean="0">
                <a:solidFill>
                  <a:srgbClr val="FFFF00"/>
                </a:solidFill>
                <a:latin typeface="Times New Roman" panose="02020603050405020304" pitchFamily="18" charset="0"/>
                <a:cs typeface="Times New Roman" panose="02020603050405020304" pitchFamily="18" charset="0"/>
              </a:rPr>
              <a:t> </a:t>
            </a:r>
            <a:r>
              <a:rPr lang="en-US" sz="2600" dirty="0" err="1" smtClean="0">
                <a:solidFill>
                  <a:srgbClr val="FFFF00"/>
                </a:solidFill>
                <a:latin typeface="Times New Roman" panose="02020603050405020304" pitchFamily="18" charset="0"/>
                <a:cs typeface="Times New Roman" panose="02020603050405020304" pitchFamily="18" charset="0"/>
              </a:rPr>
              <a:t>khi</a:t>
            </a:r>
            <a:r>
              <a:rPr lang="en-US" sz="2600" dirty="0" smtClean="0">
                <a:solidFill>
                  <a:srgbClr val="FFFF00"/>
                </a:solidFill>
                <a:latin typeface="Times New Roman" panose="02020603050405020304" pitchFamily="18" charset="0"/>
                <a:cs typeface="Times New Roman" panose="02020603050405020304" pitchFamily="18" charset="0"/>
              </a:rPr>
              <a:t> </a:t>
            </a:r>
            <a:r>
              <a:rPr lang="en-US" sz="2600" dirty="0" err="1" smtClean="0">
                <a:solidFill>
                  <a:srgbClr val="FFFF00"/>
                </a:solidFill>
                <a:latin typeface="Times New Roman" panose="02020603050405020304" pitchFamily="18" charset="0"/>
                <a:cs typeface="Times New Roman" panose="02020603050405020304" pitchFamily="18" charset="0"/>
              </a:rPr>
              <a:t>ăn</a:t>
            </a:r>
            <a:r>
              <a:rPr lang="en-US" sz="2600" dirty="0" smtClean="0">
                <a:solidFill>
                  <a:srgbClr val="FFFF00"/>
                </a:solidFill>
                <a:latin typeface="Times New Roman" panose="02020603050405020304" pitchFamily="18" charset="0"/>
                <a:cs typeface="Times New Roman" panose="02020603050405020304" pitchFamily="18" charset="0"/>
              </a:rPr>
              <a:t>…</a:t>
            </a:r>
            <a:endParaRPr lang="en-US" sz="2600" dirty="0">
              <a:solidFill>
                <a:srgbClr val="FFFF00"/>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1594972" y="173226"/>
            <a:ext cx="6386946" cy="605280"/>
          </a:xfrm>
          <a:prstGeom prst="rect">
            <a:avLst/>
          </a:prstGeom>
          <a:solidFill>
            <a:srgbClr val="52C2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MỘT SỐ NGUYÊN SINH VẬT GÂY BỆNH Ở NGƯỜI</a:t>
            </a:r>
            <a:endParaRPr lang="en-US" sz="2400" b="1" dirty="0">
              <a:solidFill>
                <a:srgbClr val="FFFF00"/>
              </a:solidFill>
            </a:endParaRPr>
          </a:p>
        </p:txBody>
      </p:sp>
    </p:spTree>
    <p:extLst>
      <p:ext uri="{BB962C8B-B14F-4D97-AF65-F5344CB8AC3E}">
        <p14:creationId xmlns:p14="http://schemas.microsoft.com/office/powerpoint/2010/main" val="40071464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NUOC O NHI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838200"/>
            <a:ext cx="8077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6"/>
          <p:cNvSpPr>
            <a:spLocks noChangeArrowheads="1"/>
          </p:cNvSpPr>
          <p:nvPr/>
        </p:nvSpPr>
        <p:spPr bwMode="auto">
          <a:xfrm>
            <a:off x="1350818" y="5805055"/>
            <a:ext cx="6858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chemeClr val="accent1"/>
              </a:buClr>
            </a:pPr>
            <a:r>
              <a:rPr lang="en-US" sz="3200" b="1" dirty="0" err="1">
                <a:solidFill>
                  <a:srgbClr val="FFFF00"/>
                </a:solidFill>
                <a:latin typeface="Times New Roman" pitchFamily="18" charset="0"/>
                <a:cs typeface="Times New Roman" pitchFamily="18" charset="0"/>
              </a:rPr>
              <a:t>Tránh</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tiếp</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xúc</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với</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nước</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bị</a:t>
            </a:r>
            <a:r>
              <a:rPr lang="en-US" sz="3200" b="1" dirty="0">
                <a:solidFill>
                  <a:srgbClr val="FFFF00"/>
                </a:solidFill>
                <a:latin typeface="Times New Roman" pitchFamily="18" charset="0"/>
                <a:cs typeface="Times New Roman" pitchFamily="18" charset="0"/>
              </a:rPr>
              <a:t> ô </a:t>
            </a:r>
            <a:r>
              <a:rPr lang="en-US" sz="3200" b="1" dirty="0" err="1">
                <a:solidFill>
                  <a:srgbClr val="FFFF00"/>
                </a:solidFill>
                <a:latin typeface="Times New Roman" pitchFamily="18" charset="0"/>
                <a:cs typeface="Times New Roman" pitchFamily="18" charset="0"/>
              </a:rPr>
              <a:t>nhiễm</a:t>
            </a:r>
            <a:r>
              <a:rPr lang="en-US" sz="3200" b="1" dirty="0">
                <a:solidFill>
                  <a:srgbClr val="FFFF00"/>
                </a:solidFill>
                <a:latin typeface="Times New Roman" pitchFamily="18" charset="0"/>
                <a:cs typeface="Times New Roman" pitchFamily="18" charset="0"/>
              </a:rPr>
              <a:t>. </a:t>
            </a:r>
          </a:p>
          <a:p>
            <a:pPr marL="342900" indent="-342900">
              <a:spcBef>
                <a:spcPct val="20000"/>
              </a:spcBef>
              <a:buClr>
                <a:schemeClr val="accent1"/>
              </a:buClr>
            </a:pPr>
            <a:endParaRPr lang="en-US" sz="3200" dirty="0">
              <a:solidFill>
                <a:srgbClr val="FFFF00"/>
              </a:solidFill>
              <a:latin typeface="Tahoma" pitchFamily="34" charset="0"/>
            </a:endParaRPr>
          </a:p>
        </p:txBody>
      </p:sp>
      <p:sp>
        <p:nvSpPr>
          <p:cNvPr id="5" name="Rounded Rectangle 4"/>
          <p:cNvSpPr/>
          <p:nvPr/>
        </p:nvSpPr>
        <p:spPr>
          <a:xfrm>
            <a:off x="2342322" y="107374"/>
            <a:ext cx="4874991" cy="457199"/>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BIỆN PHÁP PHÒNG TRÁNH </a:t>
            </a:r>
            <a:endParaRPr lang="en-US" sz="3200" b="1" dirty="0"/>
          </a:p>
        </p:txBody>
      </p:sp>
    </p:spTree>
    <p:extLst>
      <p:ext uri="{BB962C8B-B14F-4D97-AF65-F5344CB8AC3E}">
        <p14:creationId xmlns:p14="http://schemas.microsoft.com/office/powerpoint/2010/main" val="21807662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42322" y="107374"/>
            <a:ext cx="4874991" cy="457199"/>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BIỆN PHÁP PHÒNG TRÁNH </a:t>
            </a:r>
            <a:endParaRPr lang="en-US" sz="3200" b="1" dirty="0"/>
          </a:p>
        </p:txBody>
      </p:sp>
      <p:pic>
        <p:nvPicPr>
          <p:cNvPr id="3" name="Picture 11" descr="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90600"/>
            <a:ext cx="3505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chố sốt r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990600"/>
            <a:ext cx="3962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ANd9GcTAlfP2I4oex5i8wIOL9GHYLPRi7l4jPFn9XorPv79kPHgLPqz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767138"/>
            <a:ext cx="3581400" cy="2938462"/>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0"/>
          <p:cNvSpPr txBox="1">
            <a:spLocks noChangeArrowheads="1"/>
          </p:cNvSpPr>
          <p:nvPr/>
        </p:nvSpPr>
        <p:spPr bwMode="auto">
          <a:xfrm>
            <a:off x="4495800" y="4114800"/>
            <a:ext cx="41910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20000"/>
              </a:spcBef>
              <a:buClr>
                <a:schemeClr val="accent1"/>
              </a:buClr>
            </a:pPr>
            <a:r>
              <a:rPr lang="en-US" sz="2400" b="1" dirty="0" err="1">
                <a:solidFill>
                  <a:srgbClr val="FFFF00"/>
                </a:solidFill>
                <a:latin typeface="Times New Roman" pitchFamily="18" charset="0"/>
                <a:cs typeface="Times New Roman" pitchFamily="18" charset="0"/>
              </a:rPr>
              <a:t>Loại</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bỏ</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những</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nơi</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trú</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ẩn</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của</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muỗi</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như</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vê</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sinh</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các</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đô</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dùng</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đọng</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nước</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quanh</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nha</a:t>
            </a:r>
            <a:r>
              <a:rPr lang="en-US" sz="24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mắc</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màn</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diệt</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muỗi</a:t>
            </a:r>
            <a:endParaRPr lang="en-US" sz="28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40617937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42322" y="107374"/>
            <a:ext cx="4874991" cy="457199"/>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BIỆN PHÁP PHÒNG TRÁNH </a:t>
            </a:r>
            <a:endParaRPr lang="en-US" sz="3200" b="1" dirty="0"/>
          </a:p>
        </p:txBody>
      </p:sp>
      <p:pic>
        <p:nvPicPr>
          <p:cNvPr id="3" name="Picture 13" descr="rua q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85800"/>
            <a:ext cx="3886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4" descr="Rua-ra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685800"/>
            <a:ext cx="3200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an chin uong so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169226"/>
            <a:ext cx="3886200" cy="2750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762000" y="5883275"/>
            <a:ext cx="7848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b="1" dirty="0" err="1">
                <a:solidFill>
                  <a:srgbClr val="FFFF00"/>
                </a:solidFill>
                <a:latin typeface="Times New Roman" pitchFamily="18" charset="0"/>
                <a:cs typeface="Times New Roman" pitchFamily="18" charset="0"/>
              </a:rPr>
              <a:t>Vệ</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sinh</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ăn</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uống</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như</a:t>
            </a:r>
            <a:r>
              <a:rPr lang="en-US" sz="2400" b="1" dirty="0">
                <a:solidFill>
                  <a:srgbClr val="FFFF00"/>
                </a:solidFill>
                <a:latin typeface="Times New Roman" pitchFamily="18" charset="0"/>
                <a:cs typeface="Times New Roman" pitchFamily="18" charset="0"/>
              </a:rPr>
              <a:t> : </a:t>
            </a:r>
            <a:r>
              <a:rPr lang="en-US" sz="2400" b="1" dirty="0" err="1">
                <a:solidFill>
                  <a:srgbClr val="FFFF00"/>
                </a:solidFill>
                <a:latin typeface="Times New Roman" pitchFamily="18" charset="0"/>
                <a:cs typeface="Times New Roman" pitchFamily="18" charset="0"/>
              </a:rPr>
              <a:t>Rửa</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tay</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trước</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khi</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ăn</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rửa</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hoa</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quả</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rau</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sạch</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sẽ</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ăn</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chín</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uống</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sôi</a:t>
            </a:r>
            <a:r>
              <a:rPr lang="en-US" sz="2400" b="1" dirty="0">
                <a:solidFill>
                  <a:srgbClr val="FFFF00"/>
                </a:solidFill>
                <a:latin typeface="Times New Roman" pitchFamily="18" charset="0"/>
                <a:cs typeface="Times New Roman" pitchFamily="18" charset="0"/>
              </a:rPr>
              <a:t>…</a:t>
            </a:r>
          </a:p>
        </p:txBody>
      </p:sp>
      <p:pic>
        <p:nvPicPr>
          <p:cNvPr id="7" name="Picture 12" descr="rua tay"/>
          <p:cNvPicPr>
            <a:picLocks noChangeAspect="1" noChangeArrowheads="1"/>
          </p:cNvPicPr>
          <p:nvPr/>
        </p:nvPicPr>
        <p:blipFill>
          <a:blip r:embed="rId5">
            <a:extLst>
              <a:ext uri="{28A0092B-C50C-407E-A947-70E740481C1C}">
                <a14:useLocalDpi xmlns:a14="http://schemas.microsoft.com/office/drawing/2010/main" val="0"/>
              </a:ext>
            </a:extLst>
          </a:blip>
          <a:srcRect l="5475" t="24666" r="5380" b="7426"/>
          <a:stretch>
            <a:fillRect/>
          </a:stretch>
        </p:blipFill>
        <p:spPr>
          <a:xfrm>
            <a:off x="5029200" y="3169226"/>
            <a:ext cx="3276600" cy="269817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50195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9"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6 reasons to warm up before exercise - The Practice at 3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0629" y="3804048"/>
            <a:ext cx="2406704" cy="24067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ÀI TẬP ÔN TẬP, CỦNG CỐ KIẾN THỨC CHO HỌC SINH (TRONG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4237596"/>
            <a:ext cx="1502959" cy="1740984"/>
          </a:xfrm>
          <a:prstGeom prst="rect">
            <a:avLst/>
          </a:prstGeom>
          <a:noFill/>
          <a:extLst>
            <a:ext uri="{909E8E84-426E-40DD-AFC4-6F175D3DCCD1}">
              <a14:hiddenFill xmlns:a14="http://schemas.microsoft.com/office/drawing/2010/main">
                <a:solidFill>
                  <a:srgbClr val="FFFFFF"/>
                </a:solidFill>
              </a14:hiddenFill>
            </a:ext>
          </a:extLst>
        </p:spPr>
      </p:pic>
      <p:sp>
        <p:nvSpPr>
          <p:cNvPr id="3" name="Curved Right Arrow 2"/>
          <p:cNvSpPr/>
          <p:nvPr/>
        </p:nvSpPr>
        <p:spPr>
          <a:xfrm>
            <a:off x="2160985" y="1553765"/>
            <a:ext cx="970142" cy="873632"/>
          </a:xfrm>
          <a:prstGeom prst="curvedRightArrow">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solidFill>
                <a:schemeClr val="tx1"/>
              </a:solidFill>
            </a:endParaRPr>
          </a:p>
        </p:txBody>
      </p:sp>
      <p:sp>
        <p:nvSpPr>
          <p:cNvPr id="12" name="Rectangle 11"/>
          <p:cNvSpPr/>
          <p:nvPr/>
        </p:nvSpPr>
        <p:spPr>
          <a:xfrm>
            <a:off x="1570850" y="2725612"/>
            <a:ext cx="5894369" cy="584775"/>
          </a:xfrm>
          <a:prstGeom prst="rect">
            <a:avLst/>
          </a:prstGeom>
        </p:spPr>
        <p:txBody>
          <a:bodyPr wrap="square">
            <a:spAutoFit/>
          </a:bodyPr>
          <a:lstStyle/>
          <a:p>
            <a:r>
              <a:rPr lang="en-US" sz="3200" b="1" dirty="0">
                <a:solidFill>
                  <a:srgbClr val="FFFF00"/>
                </a:solidFill>
                <a:latin typeface="Times New Roman" panose="02020603050405020304" pitchFamily="18" charset="0"/>
                <a:cs typeface="Times New Roman" panose="02020603050405020304" pitchFamily="18" charset="0"/>
              </a:rPr>
              <a:t>TRÒ CHƠI: </a:t>
            </a:r>
            <a:r>
              <a:rPr lang="en-US" sz="3200" b="1" dirty="0" err="1">
                <a:solidFill>
                  <a:srgbClr val="FFFF00"/>
                </a:solidFill>
                <a:latin typeface="Times New Roman" panose="02020603050405020304" pitchFamily="18" charset="0"/>
                <a:cs typeface="Times New Roman" panose="02020603050405020304" pitchFamily="18" charset="0"/>
              </a:rPr>
              <a:t>Tôi</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là</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ai</a:t>
            </a:r>
            <a:r>
              <a:rPr lang="en-US" sz="3200" b="1" dirty="0">
                <a:solidFill>
                  <a:srgbClr val="FFFF00"/>
                </a:solidFill>
                <a:latin typeface="Times New Roman" panose="02020603050405020304" pitchFamily="18" charset="0"/>
                <a:cs typeface="Times New Roman" panose="02020603050405020304" pitchFamily="18" charset="0"/>
              </a:rPr>
              <a:t>?</a:t>
            </a:r>
            <a:endParaRPr lang="en-US" sz="3200" b="1" i="1" dirty="0">
              <a:solidFill>
                <a:srgbClr val="FFFF00"/>
              </a:solidFill>
              <a:latin typeface="Times New Roman" panose="02020603050405020304" pitchFamily="18" charset="0"/>
              <a:cs typeface="Times New Roman" panose="02020603050405020304" pitchFamily="18" charset="0"/>
            </a:endParaRPr>
          </a:p>
        </p:txBody>
      </p:sp>
      <p:sp>
        <p:nvSpPr>
          <p:cNvPr id="9" name="Curved Left Arrow 8"/>
          <p:cNvSpPr/>
          <p:nvPr/>
        </p:nvSpPr>
        <p:spPr>
          <a:xfrm>
            <a:off x="6250630" y="2159619"/>
            <a:ext cx="1428902" cy="874526"/>
          </a:xfrm>
          <a:prstGeom prst="curvedLeftArrow">
            <a:avLst/>
          </a:prstGeom>
          <a:solidFill>
            <a:srgbClr val="47F7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solidFill>
                <a:schemeClr val="tx1"/>
              </a:solidFill>
            </a:endParaRPr>
          </a:p>
        </p:txBody>
      </p:sp>
      <p:sp>
        <p:nvSpPr>
          <p:cNvPr id="8" name="Rounded Rectangle 7"/>
          <p:cNvSpPr/>
          <p:nvPr/>
        </p:nvSpPr>
        <p:spPr>
          <a:xfrm>
            <a:off x="3403648" y="166255"/>
            <a:ext cx="2228772" cy="457199"/>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LUYỆN TẬP</a:t>
            </a:r>
            <a:endParaRPr lang="en-US" sz="3200" b="1" dirty="0"/>
          </a:p>
        </p:txBody>
      </p:sp>
    </p:spTree>
    <p:extLst>
      <p:ext uri="{BB962C8B-B14F-4D97-AF65-F5344CB8AC3E}">
        <p14:creationId xmlns:p14="http://schemas.microsoft.com/office/powerpoint/2010/main" val="10225654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1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403648" y="166255"/>
            <a:ext cx="2228772" cy="457199"/>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VẬN DỤNG</a:t>
            </a:r>
            <a:endParaRPr lang="en-US" sz="3200" b="1" dirty="0"/>
          </a:p>
        </p:txBody>
      </p:sp>
      <p:sp>
        <p:nvSpPr>
          <p:cNvPr id="3" name="Cloud 2"/>
          <p:cNvSpPr/>
          <p:nvPr/>
        </p:nvSpPr>
        <p:spPr>
          <a:xfrm>
            <a:off x="306252" y="900546"/>
            <a:ext cx="8423563" cy="5001490"/>
          </a:xfrm>
          <a:prstGeom prst="cloud">
            <a:avLst/>
          </a:prstGeom>
          <a:solidFill>
            <a:srgbClr val="58B8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dirty="0" smtClean="0">
                <a:solidFill>
                  <a:srgbClr val="FFFF00"/>
                </a:solidFill>
                <a:latin typeface="Times New Roman" panose="02020603050405020304" pitchFamily="18" charset="0"/>
                <a:ea typeface="Arial" panose="020B0604020202020204" pitchFamily="34" charset="0"/>
              </a:rPr>
              <a:t>Mỗi </a:t>
            </a:r>
            <a:r>
              <a:rPr lang="it-IT" sz="3200" dirty="0">
                <a:solidFill>
                  <a:srgbClr val="FFFF00"/>
                </a:solidFill>
                <a:latin typeface="Times New Roman" panose="02020603050405020304" pitchFamily="18" charset="0"/>
                <a:ea typeface="Arial" panose="020B0604020202020204" pitchFamily="34" charset="0"/>
              </a:rPr>
              <a:t>học sinh về nhà thực hiện một video vệ sinh nhà cửa, loại bỏ những nơi trú ẩn của muỗi để phòng bệnh sốt </a:t>
            </a:r>
            <a:r>
              <a:rPr lang="it-IT" sz="3200" dirty="0" smtClean="0">
                <a:solidFill>
                  <a:srgbClr val="FFFF00"/>
                </a:solidFill>
                <a:latin typeface="Times New Roman" panose="02020603050405020304" pitchFamily="18" charset="0"/>
                <a:ea typeface="Arial" panose="020B0604020202020204" pitchFamily="34" charset="0"/>
              </a:rPr>
              <a:t>rét.</a:t>
            </a:r>
          </a:p>
          <a:p>
            <a:pPr algn="ctr"/>
            <a:r>
              <a:rPr lang="it-IT" sz="3200" dirty="0" smtClean="0">
                <a:solidFill>
                  <a:srgbClr val="FFFF00"/>
                </a:solidFill>
                <a:latin typeface="Times New Roman" panose="02020603050405020304" pitchFamily="18" charset="0"/>
              </a:rPr>
              <a:t>Gửi video lên nhóm lớp bình chọn 5 video tiêu biểu nhất </a:t>
            </a:r>
          </a:p>
          <a:p>
            <a:pPr algn="ctr"/>
            <a:r>
              <a:rPr lang="it-IT" sz="3200" dirty="0" smtClean="0">
                <a:solidFill>
                  <a:srgbClr val="FFFF00"/>
                </a:solidFill>
                <a:latin typeface="Times New Roman" panose="02020603050405020304" pitchFamily="18" charset="0"/>
              </a:rPr>
              <a:t>=&gt; Trao thưởng</a:t>
            </a:r>
            <a:endParaRPr lang="en-US" sz="3200" dirty="0">
              <a:solidFill>
                <a:srgbClr val="FFFF00"/>
              </a:solidFill>
            </a:endParaRPr>
          </a:p>
        </p:txBody>
      </p:sp>
    </p:spTree>
    <p:extLst>
      <p:ext uri="{BB962C8B-B14F-4D97-AF65-F5344CB8AC3E}">
        <p14:creationId xmlns:p14="http://schemas.microsoft.com/office/powerpoint/2010/main" val="2457872039"/>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403648" y="166255"/>
            <a:ext cx="2228772" cy="457199"/>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DẶN DÒ</a:t>
            </a:r>
            <a:endParaRPr lang="en-US" sz="3200" b="1" dirty="0"/>
          </a:p>
        </p:txBody>
      </p:sp>
      <p:sp>
        <p:nvSpPr>
          <p:cNvPr id="3" name="Rounded Rectangle 2"/>
          <p:cNvSpPr/>
          <p:nvPr/>
        </p:nvSpPr>
        <p:spPr>
          <a:xfrm>
            <a:off x="387927" y="1620982"/>
            <a:ext cx="8118763" cy="914400"/>
          </a:xfrm>
          <a:prstGeom prst="roundRect">
            <a:avLst/>
          </a:prstGeom>
          <a:solidFill>
            <a:srgbClr val="58B8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Hs </a:t>
            </a:r>
            <a:r>
              <a:rPr lang="en-US" sz="2800" dirty="0" err="1"/>
              <a:t>học</a:t>
            </a:r>
            <a:r>
              <a:rPr lang="en-US" sz="2800" dirty="0"/>
              <a:t> </a:t>
            </a:r>
            <a:r>
              <a:rPr lang="en-US" sz="2800" dirty="0" err="1"/>
              <a:t>bài</a:t>
            </a:r>
            <a:r>
              <a:rPr lang="en-US" sz="2800" dirty="0"/>
              <a:t> </a:t>
            </a:r>
            <a:r>
              <a:rPr lang="en-US" sz="2800" dirty="0" err="1"/>
              <a:t>cũ</a:t>
            </a:r>
            <a:r>
              <a:rPr lang="en-US" sz="2800" dirty="0"/>
              <a:t>, </a:t>
            </a:r>
            <a:r>
              <a:rPr lang="en-US" sz="2800" dirty="0" err="1"/>
              <a:t>tìm</a:t>
            </a:r>
            <a:r>
              <a:rPr lang="en-US" sz="2800" dirty="0"/>
              <a:t> </a:t>
            </a:r>
            <a:r>
              <a:rPr lang="en-US" sz="2800" dirty="0" err="1"/>
              <a:t>hiểu</a:t>
            </a:r>
            <a:r>
              <a:rPr lang="en-US" sz="2800" dirty="0"/>
              <a:t> </a:t>
            </a:r>
            <a:r>
              <a:rPr lang="en-US" sz="2800" dirty="0" err="1"/>
              <a:t>thêm</a:t>
            </a:r>
            <a:r>
              <a:rPr lang="en-US" sz="2800" dirty="0"/>
              <a:t> </a:t>
            </a:r>
            <a:r>
              <a:rPr lang="en-US" sz="2800" dirty="0" err="1"/>
              <a:t>về</a:t>
            </a:r>
            <a:r>
              <a:rPr lang="en-US" sz="2800" dirty="0"/>
              <a:t> </a:t>
            </a:r>
            <a:r>
              <a:rPr lang="en-US" sz="2800" dirty="0" err="1"/>
              <a:t>các</a:t>
            </a:r>
            <a:r>
              <a:rPr lang="en-US" sz="2800" dirty="0"/>
              <a:t> </a:t>
            </a:r>
            <a:r>
              <a:rPr lang="en-US" sz="2800" dirty="0" err="1"/>
              <a:t>bệnh</a:t>
            </a:r>
            <a:r>
              <a:rPr lang="en-US" sz="2800" dirty="0"/>
              <a:t> do </a:t>
            </a:r>
            <a:r>
              <a:rPr lang="en-US" sz="2800" dirty="0" err="1"/>
              <a:t>nguyên</a:t>
            </a:r>
            <a:r>
              <a:rPr lang="en-US" sz="2800" dirty="0"/>
              <a:t> </a:t>
            </a:r>
            <a:r>
              <a:rPr lang="en-US" sz="2800" dirty="0" err="1"/>
              <a:t>sinh</a:t>
            </a:r>
            <a:r>
              <a:rPr lang="en-US" sz="2800" dirty="0"/>
              <a:t> </a:t>
            </a:r>
            <a:r>
              <a:rPr lang="en-US" sz="2800" dirty="0" err="1"/>
              <a:t>vật</a:t>
            </a:r>
            <a:r>
              <a:rPr lang="en-US" sz="2800" dirty="0"/>
              <a:t> </a:t>
            </a:r>
            <a:r>
              <a:rPr lang="en-US" sz="2800" dirty="0" err="1"/>
              <a:t>gây</a:t>
            </a:r>
            <a:r>
              <a:rPr lang="en-US" sz="2800" dirty="0"/>
              <a:t> </a:t>
            </a:r>
            <a:r>
              <a:rPr lang="en-US" sz="2800" dirty="0" err="1"/>
              <a:t>ra</a:t>
            </a:r>
            <a:r>
              <a:rPr lang="en-US" sz="2800" dirty="0"/>
              <a:t> </a:t>
            </a:r>
            <a:r>
              <a:rPr lang="en-US" sz="2800" dirty="0" err="1"/>
              <a:t>và</a:t>
            </a:r>
            <a:r>
              <a:rPr lang="en-US" sz="2800" dirty="0"/>
              <a:t> </a:t>
            </a:r>
            <a:r>
              <a:rPr lang="en-US" sz="2800" dirty="0" err="1"/>
              <a:t>cách</a:t>
            </a:r>
            <a:r>
              <a:rPr lang="en-US" sz="2800" dirty="0"/>
              <a:t> </a:t>
            </a:r>
            <a:r>
              <a:rPr lang="en-US" sz="2800" dirty="0" err="1"/>
              <a:t>phòng</a:t>
            </a:r>
            <a:r>
              <a:rPr lang="en-US" sz="2800" dirty="0"/>
              <a:t> </a:t>
            </a:r>
            <a:r>
              <a:rPr lang="en-US" sz="2800" dirty="0" err="1"/>
              <a:t>tránh</a:t>
            </a:r>
            <a:endParaRPr lang="en-US" sz="2800" dirty="0"/>
          </a:p>
        </p:txBody>
      </p:sp>
      <p:sp>
        <p:nvSpPr>
          <p:cNvPr id="5" name="Rounded Rectangle 4"/>
          <p:cNvSpPr/>
          <p:nvPr/>
        </p:nvSpPr>
        <p:spPr>
          <a:xfrm>
            <a:off x="387927" y="3075709"/>
            <a:ext cx="8118763" cy="1828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chemeClr val="tx1"/>
                </a:solidFill>
                <a:latin typeface="Times New Roman" panose="02020603050405020304" pitchFamily="18" charset="0"/>
                <a:ea typeface="Calibri" panose="020F0502020204030204" pitchFamily="34" charset="0"/>
              </a:rPr>
              <a:t>Chuẩn</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bị</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bài</a:t>
            </a:r>
            <a:r>
              <a:rPr lang="en-US" sz="2800" dirty="0">
                <a:solidFill>
                  <a:schemeClr val="tx1"/>
                </a:solidFill>
                <a:latin typeface="Times New Roman" panose="02020603050405020304" pitchFamily="18" charset="0"/>
                <a:ea typeface="Calibri" panose="020F0502020204030204" pitchFamily="34" charset="0"/>
              </a:rPr>
              <a:t> 18</a:t>
            </a:r>
            <a:r>
              <a:rPr lang="en-US" sz="2800" b="1" i="1" dirty="0">
                <a:solidFill>
                  <a:schemeClr val="tx1"/>
                </a:solidFill>
                <a:latin typeface="Times New Roman" panose="02020603050405020304" pitchFamily="18" charset="0"/>
                <a:ea typeface="Calibri" panose="020F0502020204030204" pitchFamily="34" charset="0"/>
              </a:rPr>
              <a:t>. “</a:t>
            </a:r>
            <a:r>
              <a:rPr lang="en-US" sz="2800" b="1" i="1" dirty="0" err="1">
                <a:solidFill>
                  <a:schemeClr val="tx1"/>
                </a:solidFill>
                <a:latin typeface="Times New Roman" panose="02020603050405020304" pitchFamily="18" charset="0"/>
                <a:ea typeface="Calibri" panose="020F0502020204030204" pitchFamily="34" charset="0"/>
              </a:rPr>
              <a:t>Đa</a:t>
            </a:r>
            <a:r>
              <a:rPr lang="en-US" sz="2800" b="1" i="1" dirty="0">
                <a:solidFill>
                  <a:schemeClr val="tx1"/>
                </a:solidFill>
                <a:latin typeface="Times New Roman" panose="02020603050405020304" pitchFamily="18" charset="0"/>
                <a:ea typeface="Calibri" panose="020F0502020204030204" pitchFamily="34" charset="0"/>
              </a:rPr>
              <a:t> </a:t>
            </a:r>
            <a:r>
              <a:rPr lang="en-US" sz="2800" b="1" i="1" dirty="0" err="1">
                <a:solidFill>
                  <a:schemeClr val="tx1"/>
                </a:solidFill>
                <a:latin typeface="Times New Roman" panose="02020603050405020304" pitchFamily="18" charset="0"/>
                <a:ea typeface="Calibri" panose="020F0502020204030204" pitchFamily="34" charset="0"/>
              </a:rPr>
              <a:t>dạng</a:t>
            </a:r>
            <a:r>
              <a:rPr lang="en-US" sz="2800" b="1" i="1" dirty="0">
                <a:solidFill>
                  <a:schemeClr val="tx1"/>
                </a:solidFill>
                <a:latin typeface="Times New Roman" panose="02020603050405020304" pitchFamily="18" charset="0"/>
                <a:ea typeface="Calibri" panose="020F0502020204030204" pitchFamily="34" charset="0"/>
              </a:rPr>
              <a:t> </a:t>
            </a:r>
            <a:r>
              <a:rPr lang="en-US" sz="2800" b="1" i="1" dirty="0" err="1">
                <a:solidFill>
                  <a:schemeClr val="tx1"/>
                </a:solidFill>
                <a:latin typeface="Times New Roman" panose="02020603050405020304" pitchFamily="18" charset="0"/>
                <a:ea typeface="Calibri" panose="020F0502020204030204" pitchFamily="34" charset="0"/>
              </a:rPr>
              <a:t>nấm</a:t>
            </a:r>
            <a:r>
              <a:rPr lang="en-US" sz="2800" b="1" i="1" dirty="0" smtClean="0">
                <a:solidFill>
                  <a:schemeClr val="tx1"/>
                </a:solidFill>
                <a:latin typeface="Times New Roman" panose="02020603050405020304" pitchFamily="18" charset="0"/>
                <a:ea typeface="Calibri" panose="020F0502020204030204" pitchFamily="34" charset="0"/>
              </a:rPr>
              <a:t>”</a:t>
            </a:r>
          </a:p>
          <a:p>
            <a:r>
              <a:rPr lang="en-US" sz="2800" dirty="0" smtClean="0">
                <a:solidFill>
                  <a:schemeClr val="tx1"/>
                </a:solidFill>
              </a:rPr>
              <a:t>HS </a:t>
            </a:r>
            <a:r>
              <a:rPr lang="en-US" sz="2800" dirty="0" err="1" smtClean="0">
                <a:solidFill>
                  <a:schemeClr val="tx1"/>
                </a:solidFill>
              </a:rPr>
              <a:t>chuẩn</a:t>
            </a:r>
            <a:r>
              <a:rPr lang="en-US" sz="2800" dirty="0" smtClean="0">
                <a:solidFill>
                  <a:schemeClr val="tx1"/>
                </a:solidFill>
              </a:rPr>
              <a:t> </a:t>
            </a:r>
            <a:r>
              <a:rPr lang="en-US" sz="2800" dirty="0" err="1">
                <a:solidFill>
                  <a:schemeClr val="tx1"/>
                </a:solidFill>
              </a:rPr>
              <a:t>bị</a:t>
            </a:r>
            <a:r>
              <a:rPr lang="en-US" sz="2800" dirty="0">
                <a:solidFill>
                  <a:schemeClr val="tx1"/>
                </a:solidFill>
              </a:rPr>
              <a:t> </a:t>
            </a:r>
            <a:r>
              <a:rPr lang="en-US" sz="2800" dirty="0" err="1">
                <a:solidFill>
                  <a:schemeClr val="tx1"/>
                </a:solidFill>
              </a:rPr>
              <a:t>theo</a:t>
            </a:r>
            <a:r>
              <a:rPr lang="en-US" sz="2800" dirty="0">
                <a:solidFill>
                  <a:schemeClr val="tx1"/>
                </a:solidFill>
              </a:rPr>
              <a:t> </a:t>
            </a:r>
            <a:r>
              <a:rPr lang="en-US" sz="2800" dirty="0" err="1">
                <a:solidFill>
                  <a:schemeClr val="tx1"/>
                </a:solidFill>
              </a:rPr>
              <a:t>nhóm</a:t>
            </a:r>
            <a:r>
              <a:rPr lang="en-US" sz="2800" dirty="0">
                <a:solidFill>
                  <a:schemeClr val="tx1"/>
                </a:solidFill>
              </a:rPr>
              <a:t>, </a:t>
            </a:r>
            <a:r>
              <a:rPr lang="en-US" sz="2800" dirty="0" err="1">
                <a:solidFill>
                  <a:schemeClr val="tx1"/>
                </a:solidFill>
              </a:rPr>
              <a:t>mỗi</a:t>
            </a:r>
            <a:r>
              <a:rPr lang="en-US" sz="2800" dirty="0">
                <a:solidFill>
                  <a:schemeClr val="tx1"/>
                </a:solidFill>
              </a:rPr>
              <a:t> </a:t>
            </a:r>
            <a:r>
              <a:rPr lang="en-US" sz="2800" dirty="0" err="1">
                <a:solidFill>
                  <a:schemeClr val="tx1"/>
                </a:solidFill>
              </a:rPr>
              <a:t>nhóm</a:t>
            </a:r>
            <a:r>
              <a:rPr lang="en-US" sz="2800" dirty="0">
                <a:solidFill>
                  <a:schemeClr val="tx1"/>
                </a:solidFill>
              </a:rPr>
              <a:t> </a:t>
            </a:r>
            <a:r>
              <a:rPr lang="en-US" sz="2800" dirty="0" err="1">
                <a:solidFill>
                  <a:schemeClr val="tx1"/>
                </a:solidFill>
              </a:rPr>
              <a:t>sưu</a:t>
            </a:r>
            <a:r>
              <a:rPr lang="en-US" sz="2800" dirty="0">
                <a:solidFill>
                  <a:schemeClr val="tx1"/>
                </a:solidFill>
              </a:rPr>
              <a:t> </a:t>
            </a:r>
            <a:r>
              <a:rPr lang="en-US" sz="2800" dirty="0" err="1">
                <a:solidFill>
                  <a:schemeClr val="tx1"/>
                </a:solidFill>
              </a:rPr>
              <a:t>tầm</a:t>
            </a:r>
            <a:r>
              <a:rPr lang="en-US" sz="2800" dirty="0">
                <a:solidFill>
                  <a:schemeClr val="tx1"/>
                </a:solidFill>
              </a:rPr>
              <a:t> 1 </a:t>
            </a:r>
            <a:r>
              <a:rPr lang="en-US" sz="2800" dirty="0" err="1">
                <a:solidFill>
                  <a:schemeClr val="tx1"/>
                </a:solidFill>
              </a:rPr>
              <a:t>số</a:t>
            </a:r>
            <a:r>
              <a:rPr lang="en-US" sz="2800" dirty="0">
                <a:solidFill>
                  <a:schemeClr val="tx1"/>
                </a:solidFill>
              </a:rPr>
              <a:t> </a:t>
            </a:r>
            <a:r>
              <a:rPr lang="en-US" sz="2800" dirty="0" err="1">
                <a:solidFill>
                  <a:schemeClr val="tx1"/>
                </a:solidFill>
              </a:rPr>
              <a:t>loại</a:t>
            </a:r>
            <a:r>
              <a:rPr lang="en-US" sz="2800" dirty="0">
                <a:solidFill>
                  <a:schemeClr val="tx1"/>
                </a:solidFill>
              </a:rPr>
              <a:t> </a:t>
            </a:r>
            <a:r>
              <a:rPr lang="en-US" sz="2800" dirty="0" err="1">
                <a:solidFill>
                  <a:schemeClr val="tx1"/>
                </a:solidFill>
              </a:rPr>
              <a:t>nấm</a:t>
            </a:r>
            <a:r>
              <a:rPr lang="en-US" sz="2800" dirty="0">
                <a:solidFill>
                  <a:schemeClr val="tx1"/>
                </a:solidFill>
              </a:rPr>
              <a:t> (</a:t>
            </a:r>
            <a:r>
              <a:rPr lang="en-US" sz="2800" dirty="0" err="1">
                <a:solidFill>
                  <a:schemeClr val="tx1"/>
                </a:solidFill>
              </a:rPr>
              <a:t>nấm</a:t>
            </a:r>
            <a:r>
              <a:rPr lang="en-US" sz="2800" dirty="0">
                <a:solidFill>
                  <a:schemeClr val="tx1"/>
                </a:solidFill>
              </a:rPr>
              <a:t> </a:t>
            </a:r>
            <a:r>
              <a:rPr lang="en-US" sz="2800" dirty="0" err="1">
                <a:solidFill>
                  <a:schemeClr val="tx1"/>
                </a:solidFill>
              </a:rPr>
              <a:t>sò</a:t>
            </a:r>
            <a:r>
              <a:rPr lang="en-US" sz="2800" dirty="0">
                <a:solidFill>
                  <a:schemeClr val="tx1"/>
                </a:solidFill>
              </a:rPr>
              <a:t>, </a:t>
            </a:r>
            <a:r>
              <a:rPr lang="en-US" sz="2800" dirty="0" err="1">
                <a:solidFill>
                  <a:schemeClr val="tx1"/>
                </a:solidFill>
              </a:rPr>
              <a:t>nấm</a:t>
            </a:r>
            <a:r>
              <a:rPr lang="en-US" sz="2800" dirty="0">
                <a:solidFill>
                  <a:schemeClr val="tx1"/>
                </a:solidFill>
              </a:rPr>
              <a:t> </a:t>
            </a:r>
            <a:r>
              <a:rPr lang="en-US" sz="2800" dirty="0" err="1">
                <a:solidFill>
                  <a:schemeClr val="tx1"/>
                </a:solidFill>
              </a:rPr>
              <a:t>mèo</a:t>
            </a:r>
            <a:r>
              <a:rPr lang="en-US" sz="2800" dirty="0">
                <a:solidFill>
                  <a:schemeClr val="tx1"/>
                </a:solidFill>
              </a:rPr>
              <a:t> (</a:t>
            </a:r>
            <a:r>
              <a:rPr lang="en-US" sz="2800" dirty="0" err="1">
                <a:solidFill>
                  <a:schemeClr val="tx1"/>
                </a:solidFill>
              </a:rPr>
              <a:t>mộc</a:t>
            </a:r>
            <a:r>
              <a:rPr lang="en-US" sz="2800" dirty="0">
                <a:solidFill>
                  <a:schemeClr val="tx1"/>
                </a:solidFill>
              </a:rPr>
              <a:t> </a:t>
            </a:r>
            <a:r>
              <a:rPr lang="en-US" sz="2800" dirty="0" err="1">
                <a:solidFill>
                  <a:schemeClr val="tx1"/>
                </a:solidFill>
              </a:rPr>
              <a:t>nhĩ</a:t>
            </a:r>
            <a:r>
              <a:rPr lang="en-US" sz="2800" dirty="0">
                <a:solidFill>
                  <a:schemeClr val="tx1"/>
                </a:solidFill>
              </a:rPr>
              <a:t>), </a:t>
            </a:r>
            <a:r>
              <a:rPr lang="en-US" sz="2800" dirty="0" err="1">
                <a:solidFill>
                  <a:schemeClr val="tx1"/>
                </a:solidFill>
              </a:rPr>
              <a:t>nấm</a:t>
            </a:r>
            <a:r>
              <a:rPr lang="en-US" sz="2800" dirty="0">
                <a:solidFill>
                  <a:schemeClr val="tx1"/>
                </a:solidFill>
              </a:rPr>
              <a:t> </a:t>
            </a:r>
            <a:r>
              <a:rPr lang="en-US" sz="2800" dirty="0" err="1">
                <a:solidFill>
                  <a:schemeClr val="tx1"/>
                </a:solidFill>
              </a:rPr>
              <a:t>rơm</a:t>
            </a:r>
            <a:r>
              <a:rPr lang="en-US" sz="2800" dirty="0">
                <a:solidFill>
                  <a:schemeClr val="tx1"/>
                </a:solidFill>
              </a:rPr>
              <a:t>, </a:t>
            </a:r>
            <a:r>
              <a:rPr lang="en-US" sz="2800" dirty="0" err="1">
                <a:solidFill>
                  <a:schemeClr val="tx1"/>
                </a:solidFill>
              </a:rPr>
              <a:t>nấm</a:t>
            </a:r>
            <a:r>
              <a:rPr lang="en-US" sz="2800" dirty="0">
                <a:solidFill>
                  <a:schemeClr val="tx1"/>
                </a:solidFill>
              </a:rPr>
              <a:t> </a:t>
            </a:r>
            <a:r>
              <a:rPr lang="en-US" sz="2800" dirty="0" err="1">
                <a:solidFill>
                  <a:schemeClr val="tx1"/>
                </a:solidFill>
              </a:rPr>
              <a:t>hương</a:t>
            </a:r>
            <a:r>
              <a:rPr lang="en-US" sz="2800" dirty="0">
                <a:solidFill>
                  <a:schemeClr val="tx1"/>
                </a:solidFill>
              </a:rPr>
              <a:t>, </a:t>
            </a:r>
            <a:r>
              <a:rPr lang="en-US" sz="2800" dirty="0" err="1">
                <a:solidFill>
                  <a:schemeClr val="tx1"/>
                </a:solidFill>
              </a:rPr>
              <a:t>nấm</a:t>
            </a:r>
            <a:r>
              <a:rPr lang="en-US" sz="2800" dirty="0">
                <a:solidFill>
                  <a:schemeClr val="tx1"/>
                </a:solidFill>
              </a:rPr>
              <a:t> </a:t>
            </a:r>
            <a:r>
              <a:rPr lang="en-US" sz="2800" dirty="0" err="1">
                <a:solidFill>
                  <a:schemeClr val="tx1"/>
                </a:solidFill>
              </a:rPr>
              <a:t>kim</a:t>
            </a:r>
            <a:r>
              <a:rPr lang="en-US" sz="2800" dirty="0">
                <a:solidFill>
                  <a:schemeClr val="tx1"/>
                </a:solidFill>
              </a:rPr>
              <a:t> </a:t>
            </a:r>
            <a:r>
              <a:rPr lang="en-US" sz="2800" dirty="0" err="1">
                <a:solidFill>
                  <a:schemeClr val="tx1"/>
                </a:solidFill>
              </a:rPr>
              <a:t>châm</a:t>
            </a:r>
            <a:r>
              <a:rPr lang="en-US" sz="2800" dirty="0">
                <a:solidFill>
                  <a:schemeClr val="tx1"/>
                </a:solidFill>
              </a:rPr>
              <a:t> …) </a:t>
            </a:r>
            <a:r>
              <a:rPr lang="en-US" sz="2800" dirty="0" smtClean="0">
                <a:solidFill>
                  <a:schemeClr val="tx1"/>
                </a:solidFill>
                <a:latin typeface="Times New Roman" panose="02020603050405020304" pitchFamily="18" charset="0"/>
                <a:ea typeface="Calibri" panose="020F0502020204030204" pitchFamily="34" charset="0"/>
              </a:rPr>
              <a:t> </a:t>
            </a:r>
            <a:endParaRPr lang="en-US" sz="2800" dirty="0">
              <a:solidFill>
                <a:schemeClr val="tx1"/>
              </a:solidFill>
            </a:endParaRPr>
          </a:p>
        </p:txBody>
      </p:sp>
    </p:spTree>
    <p:extLst>
      <p:ext uri="{BB962C8B-B14F-4D97-AF65-F5344CB8AC3E}">
        <p14:creationId xmlns:p14="http://schemas.microsoft.com/office/powerpoint/2010/main" val="4068230523"/>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808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639388"/>
            <a:ext cx="8229600" cy="4525963"/>
          </a:xfrm>
        </p:spPr>
        <p:txBody>
          <a:bodyPr/>
          <a:lstStyle/>
          <a:p>
            <a:endParaRPr lang="en-US"/>
          </a:p>
        </p:txBody>
      </p:sp>
      <p:sp>
        <p:nvSpPr>
          <p:cNvPr id="4" name="Cloud 3"/>
          <p:cNvSpPr/>
          <p:nvPr/>
        </p:nvSpPr>
        <p:spPr>
          <a:xfrm>
            <a:off x="-52252" y="483326"/>
            <a:ext cx="8908869" cy="6220867"/>
          </a:xfrm>
          <a:prstGeom prst="cloud">
            <a:avLst/>
          </a:prstGeom>
          <a:solidFill>
            <a:srgbClr val="58B8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it-IT" sz="2800" dirty="0">
                <a:latin typeface="Times New Roman" panose="02020603050405020304" pitchFamily="18" charset="0"/>
                <a:ea typeface="Calibri" panose="020F0502020204030204" pitchFamily="34" charset="0"/>
                <a:cs typeface="Times New Roman" panose="02020603050405020304" pitchFamily="18" charset="0"/>
              </a:rPr>
              <a:t>+ Mỗi đội cử một đại diện thực hiện vòng quay bốc thăm đội “phát bóng</a:t>
            </a:r>
            <a:r>
              <a:rPr lang="it-IT" sz="2800" dirty="0" smtClean="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it-IT" sz="2800" dirty="0">
                <a:latin typeface="Times New Roman" panose="02020603050405020304" pitchFamily="18" charset="0"/>
                <a:ea typeface="Calibri" panose="020F0502020204030204" pitchFamily="34" charset="0"/>
                <a:cs typeface="Times New Roman" panose="02020603050405020304" pitchFamily="18" charset="0"/>
              </a:rPr>
              <a:t>+ Đội phát bóng sẽ đưa ra câu trả lời trước, đội bạn phải đưa ra câu trả lời tếp theo.</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it-IT" sz="2800" dirty="0">
                <a:latin typeface="Times New Roman" panose="02020603050405020304" pitchFamily="18" charset="0"/>
                <a:ea typeface="Calibri" panose="020F0502020204030204" pitchFamily="34" charset="0"/>
                <a:cs typeface="Times New Roman" panose="02020603050405020304" pitchFamily="18" charset="0"/>
              </a:rPr>
              <a:t>+ Trò chơi kết thúc khi một trong 2 đội đến lượt trả lời nhưng không đưa ra đáp án đúng thời gian 10 giây hoặc đưa ra đáp án trùng với đáp án của đội bạn đã trả lời. Đội thắng cuộc là đội có câu trả lời đúng (không làm rơi bóng)</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3448594" y="72641"/>
            <a:ext cx="2246811" cy="50913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LUẬT CHƠI</a:t>
            </a:r>
            <a:endParaRPr lang="en-US" sz="2800" b="1" dirty="0"/>
          </a:p>
        </p:txBody>
      </p:sp>
    </p:spTree>
    <p:extLst>
      <p:ext uri="{BB962C8B-B14F-4D97-AF65-F5344CB8AC3E}">
        <p14:creationId xmlns:p14="http://schemas.microsoft.com/office/powerpoint/2010/main" val="2000473798"/>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05758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808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grpSp>
        <p:nvGrpSpPr>
          <p:cNvPr id="4" name="vong quay"/>
          <p:cNvGrpSpPr/>
          <p:nvPr/>
        </p:nvGrpSpPr>
        <p:grpSpPr>
          <a:xfrm>
            <a:off x="1658173" y="462610"/>
            <a:ext cx="5042125" cy="5036855"/>
            <a:chOff x="5425622" y="292790"/>
            <a:chExt cx="5834378" cy="582828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6" name="TextBox 5"/>
            <p:cNvSpPr txBox="1"/>
            <p:nvPr/>
          </p:nvSpPr>
          <p:spPr>
            <a:xfrm rot="14949661">
              <a:off x="6674685" y="1269286"/>
              <a:ext cx="2025648" cy="676659"/>
            </a:xfrm>
            <a:prstGeom prst="rect">
              <a:avLst/>
            </a:prstGeom>
            <a:noFill/>
          </p:spPr>
          <p:txBody>
            <a:bodyPr wrap="square" rtlCol="0">
              <a:spAutoFit/>
            </a:bodyPr>
            <a:lstStyle/>
            <a:p>
              <a:pPr algn="ctr"/>
              <a:r>
                <a:rPr lang="en-GB" sz="3200" b="1" dirty="0">
                  <a:latin typeface="Tahoma" panose="020B0604030504040204" pitchFamily="34" charset="0"/>
                  <a:ea typeface="Tahoma" panose="020B0604030504040204" pitchFamily="34" charset="0"/>
                  <a:cs typeface="Tahoma" panose="020B0604030504040204" pitchFamily="34" charset="0"/>
                </a:rPr>
                <a:t>8</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rot="1612299">
              <a:off x="5742637" y="2184872"/>
              <a:ext cx="2025648" cy="676659"/>
            </a:xfrm>
            <a:prstGeom prst="rect">
              <a:avLst/>
            </a:prstGeom>
            <a:noFill/>
          </p:spPr>
          <p:txBody>
            <a:bodyPr wrap="square" rtlCol="0">
              <a:spAutoFit/>
            </a:bodyPr>
            <a:lstStyle/>
            <a:p>
              <a:pPr algn="ct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7</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rot="17590276">
              <a:off x="8020996" y="1266361"/>
              <a:ext cx="2025648" cy="676659"/>
            </a:xfrm>
            <a:prstGeom prst="rect">
              <a:avLst/>
            </a:prstGeom>
            <a:noFill/>
          </p:spPr>
          <p:txBody>
            <a:bodyPr wrap="square" rtlCol="0">
              <a:spAutoFit/>
            </a:bodyPr>
            <a:lstStyle/>
            <a:p>
              <a:pPr algn="ctr"/>
              <a:r>
                <a:rPr lang="en-GB"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rot="20155085">
              <a:off x="8917980" y="2189476"/>
              <a:ext cx="2025648" cy="676659"/>
            </a:xfrm>
            <a:prstGeom prst="rect">
              <a:avLst/>
            </a:prstGeom>
            <a:noFill/>
          </p:spPr>
          <p:txBody>
            <a:bodyPr wrap="square" rtlCol="0">
              <a:spAutoFit/>
            </a:bodyPr>
            <a:lstStyle/>
            <a:p>
              <a:pPr algn="ctr"/>
              <a:r>
                <a:rPr lang="en-GB" sz="3200" b="1" dirty="0">
                  <a:latin typeface="Tahoma" panose="020B0604030504040204" pitchFamily="34" charset="0"/>
                  <a:ea typeface="Tahoma" panose="020B0604030504040204" pitchFamily="34" charset="0"/>
                  <a:cs typeface="Tahoma" panose="020B0604030504040204" pitchFamily="34" charset="0"/>
                </a:rPr>
                <a:t>2</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5697321" y="3524665"/>
              <a:ext cx="2025648" cy="676659"/>
            </a:xfrm>
            <a:prstGeom prst="rect">
              <a:avLst/>
            </a:prstGeom>
            <a:noFill/>
          </p:spPr>
          <p:txBody>
            <a:bodyPr wrap="square" rtlCol="0">
              <a:spAutoFit/>
            </a:bodyPr>
            <a:lstStyle/>
            <a:p>
              <a:pPr algn="ctr"/>
              <a:r>
                <a:rPr lang="en-US" sz="3200" b="1" dirty="0">
                  <a:latin typeface="Tahoma" panose="020B0604030504040204" pitchFamily="34" charset="0"/>
                  <a:ea typeface="Tahoma" panose="020B0604030504040204" pitchFamily="34" charset="0"/>
                  <a:cs typeface="Tahoma" panose="020B0604030504040204" pitchFamily="34" charset="0"/>
                </a:rPr>
                <a:t>6</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6703311">
              <a:off x="6660976" y="4492996"/>
              <a:ext cx="2025648" cy="676659"/>
            </a:xfrm>
            <a:prstGeom prst="rect">
              <a:avLst/>
            </a:prstGeom>
            <a:noFill/>
          </p:spPr>
          <p:txBody>
            <a:bodyPr wrap="square" rtlCol="0">
              <a:spAutoFit/>
            </a:bodyPr>
            <a:lstStyle/>
            <a:p>
              <a:pPr algn="ct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5</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3829829">
              <a:off x="8019634" y="4500236"/>
              <a:ext cx="2025648" cy="676659"/>
            </a:xfrm>
            <a:prstGeom prst="rect">
              <a:avLst/>
            </a:prstGeom>
            <a:noFill/>
          </p:spPr>
          <p:txBody>
            <a:bodyPr wrap="square" rtlCol="0">
              <a:spAutoFit/>
            </a:bodyPr>
            <a:lstStyle/>
            <a:p>
              <a:pPr algn="ctr"/>
              <a:r>
                <a:rPr lang="en-GB" sz="3200" b="1" dirty="0">
                  <a:latin typeface="Tahoma" panose="020B0604030504040204" pitchFamily="34" charset="0"/>
                  <a:ea typeface="Tahoma" panose="020B0604030504040204" pitchFamily="34" charset="0"/>
                  <a:cs typeface="Tahoma" panose="020B0604030504040204" pitchFamily="34" charset="0"/>
                </a:rPr>
                <a:t>4</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rot="1321648">
              <a:off x="8940448" y="3556175"/>
              <a:ext cx="2025648" cy="676659"/>
            </a:xfrm>
            <a:prstGeom prst="rect">
              <a:avLst/>
            </a:prstGeom>
            <a:noFill/>
          </p:spPr>
          <p:txBody>
            <a:bodyPr wrap="square" rtlCol="0">
              <a:spAutoFit/>
            </a:bodyPr>
            <a:lstStyle/>
            <a:p>
              <a:pPr algn="ct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3</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14" name="Isosceles Triangle 13"/>
          <p:cNvSpPr/>
          <p:nvPr/>
        </p:nvSpPr>
        <p:spPr>
          <a:xfrm rot="16200000">
            <a:off x="6698852"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quay dung"/>
          <p:cNvSpPr/>
          <p:nvPr/>
        </p:nvSpPr>
        <p:spPr>
          <a:xfrm>
            <a:off x="5146006" y="5676581"/>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latin typeface="Tahoma" panose="020B0604030504040204" pitchFamily="34" charset="0"/>
                <a:ea typeface="Tahoma" panose="020B0604030504040204" pitchFamily="34" charset="0"/>
                <a:cs typeface="Tahoma" panose="020B0604030504040204" pitchFamily="34" charset="0"/>
              </a:rPr>
              <a:t>QUAY</a:t>
            </a:r>
            <a:endParaRPr lang="vi-VN" sz="2400" b="1" dirty="0">
              <a:latin typeface="Tahoma" panose="020B0604030504040204" pitchFamily="34" charset="0"/>
              <a:ea typeface="Tahoma" panose="020B0604030504040204" pitchFamily="34" charset="0"/>
              <a:cs typeface="Tahoma" panose="020B0604030504040204" pitchFamily="34" charset="0"/>
            </a:endParaRPr>
          </a:p>
        </p:txBody>
      </p:sp>
      <p:pic>
        <p:nvPicPr>
          <p:cNvPr id="22" name="Picture 2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70145" y="478508"/>
            <a:ext cx="714375" cy="1190625"/>
          </a:xfrm>
          <a:prstGeom prst="rect">
            <a:avLst/>
          </a:prstGeom>
        </p:spPr>
      </p:pic>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04509" y="2397345"/>
            <a:ext cx="1354214" cy="1155064"/>
          </a:xfrm>
          <a:prstGeom prst="rect">
            <a:avLst/>
          </a:prstGeom>
        </p:spPr>
      </p:pic>
      <p:pic>
        <p:nvPicPr>
          <p:cNvPr id="27"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572467" y="-693733"/>
            <a:ext cx="609600" cy="609600"/>
          </a:xfrm>
          <a:prstGeom prst="rect">
            <a:avLst/>
          </a:prstGeom>
        </p:spPr>
      </p:pic>
      <p:sp>
        <p:nvSpPr>
          <p:cNvPr id="28" name="Isosceles Triangle 27"/>
          <p:cNvSpPr/>
          <p:nvPr/>
        </p:nvSpPr>
        <p:spPr>
          <a:xfrm rot="16200000">
            <a:off x="6698852"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Isosceles Triangle 28"/>
          <p:cNvSpPr/>
          <p:nvPr/>
        </p:nvSpPr>
        <p:spPr>
          <a:xfrm rot="16200000">
            <a:off x="6698852"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Isosceles Triangle 29"/>
          <p:cNvSpPr/>
          <p:nvPr/>
        </p:nvSpPr>
        <p:spPr>
          <a:xfrm rot="16200000">
            <a:off x="6698852"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Isosceles Triangle 30"/>
          <p:cNvSpPr/>
          <p:nvPr/>
        </p:nvSpPr>
        <p:spPr>
          <a:xfrm rot="16200000">
            <a:off x="6698852"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Isosceles Triangle 31"/>
          <p:cNvSpPr/>
          <p:nvPr/>
        </p:nvSpPr>
        <p:spPr>
          <a:xfrm rot="16200000">
            <a:off x="6698852"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Isosceles Triangle 32"/>
          <p:cNvSpPr/>
          <p:nvPr/>
        </p:nvSpPr>
        <p:spPr>
          <a:xfrm rot="16200000">
            <a:off x="6698852"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Isosceles Triangle 33"/>
          <p:cNvSpPr/>
          <p:nvPr/>
        </p:nvSpPr>
        <p:spPr>
          <a:xfrm rot="16200000">
            <a:off x="6698852"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5" name="Isosceles Triangle 34"/>
          <p:cNvSpPr/>
          <p:nvPr/>
        </p:nvSpPr>
        <p:spPr>
          <a:xfrm rot="16200000">
            <a:off x="6698852"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6" name="Isosceles Triangle 35"/>
          <p:cNvSpPr/>
          <p:nvPr/>
        </p:nvSpPr>
        <p:spPr>
          <a:xfrm rot="16200000">
            <a:off x="6698852"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7" name="Isosceles Triangle 36"/>
          <p:cNvSpPr/>
          <p:nvPr/>
        </p:nvSpPr>
        <p:spPr>
          <a:xfrm rot="16200000">
            <a:off x="6698852"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8" name="Isosceles Triangle 37"/>
          <p:cNvSpPr/>
          <p:nvPr/>
        </p:nvSpPr>
        <p:spPr>
          <a:xfrm rot="16200000">
            <a:off x="6698852"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Isosceles Triangle 38"/>
          <p:cNvSpPr/>
          <p:nvPr/>
        </p:nvSpPr>
        <p:spPr>
          <a:xfrm rot="16200000">
            <a:off x="6698852"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Isosceles Triangle 39"/>
          <p:cNvSpPr/>
          <p:nvPr/>
        </p:nvSpPr>
        <p:spPr>
          <a:xfrm rot="16200000">
            <a:off x="6698852"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1" name="Isosceles Triangle 40"/>
          <p:cNvSpPr/>
          <p:nvPr/>
        </p:nvSpPr>
        <p:spPr>
          <a:xfrm rot="16200000">
            <a:off x="6698852"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2" name="Isosceles Triangle 41"/>
          <p:cNvSpPr/>
          <p:nvPr/>
        </p:nvSpPr>
        <p:spPr>
          <a:xfrm rot="16200000">
            <a:off x="6698852"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3" name="Isosceles Triangle 42"/>
          <p:cNvSpPr/>
          <p:nvPr/>
        </p:nvSpPr>
        <p:spPr>
          <a:xfrm rot="16200000">
            <a:off x="6698852"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4" name="Isosceles Triangle 43"/>
          <p:cNvSpPr/>
          <p:nvPr/>
        </p:nvSpPr>
        <p:spPr>
          <a:xfrm rot="16200000">
            <a:off x="6698852"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5" name="Isosceles Triangle 44"/>
          <p:cNvSpPr/>
          <p:nvPr/>
        </p:nvSpPr>
        <p:spPr>
          <a:xfrm rot="16200000">
            <a:off x="6698852"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6" name="Isosceles Triangle 45"/>
          <p:cNvSpPr/>
          <p:nvPr/>
        </p:nvSpPr>
        <p:spPr>
          <a:xfrm rot="16200000">
            <a:off x="6698852"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7" name="Isosceles Triangle 46"/>
          <p:cNvSpPr/>
          <p:nvPr/>
        </p:nvSpPr>
        <p:spPr>
          <a:xfrm rot="16200000">
            <a:off x="6698852"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8" name="Heart 47">
            <a:hlinkClick r:id="" action="ppaction://noaction"/>
          </p:cNvPr>
          <p:cNvSpPr/>
          <p:nvPr/>
        </p:nvSpPr>
        <p:spPr>
          <a:xfrm rot="5400000">
            <a:off x="7209936"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6901122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27"/>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29"/>
                                        </p:tgtEl>
                                      </p:cBhvr>
                                    </p:animEffect>
                                    <p:set>
                                      <p:cBhvr>
                                        <p:cTn id="14" dur="1" fill="hold">
                                          <p:stCondLst>
                                            <p:cond delay="499"/>
                                          </p:stCondLst>
                                        </p:cTn>
                                        <p:tgtEl>
                                          <p:spTgt spid="29"/>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27"/>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30"/>
                                        </p:tgtEl>
                                      </p:cBhvr>
                                    </p:animEffect>
                                    <p:set>
                                      <p:cBhvr>
                                        <p:cTn id="21" dur="1" fill="hold">
                                          <p:stCondLst>
                                            <p:cond delay="499"/>
                                          </p:stCondLst>
                                        </p:cTn>
                                        <p:tgtEl>
                                          <p:spTgt spid="30"/>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27"/>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31"/>
                                        </p:tgtEl>
                                      </p:cBhvr>
                                    </p:animEffect>
                                    <p:set>
                                      <p:cBhvr>
                                        <p:cTn id="28" dur="1" fill="hold">
                                          <p:stCondLst>
                                            <p:cond delay="499"/>
                                          </p:stCondLst>
                                        </p:cTn>
                                        <p:tgtEl>
                                          <p:spTgt spid="31"/>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27"/>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32"/>
                                        </p:tgtEl>
                                      </p:cBhvr>
                                    </p:animEffect>
                                    <p:set>
                                      <p:cBhvr>
                                        <p:cTn id="35" dur="1" fill="hold">
                                          <p:stCondLst>
                                            <p:cond delay="499"/>
                                          </p:stCondLst>
                                        </p:cTn>
                                        <p:tgtEl>
                                          <p:spTgt spid="32"/>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27"/>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33"/>
                                        </p:tgtEl>
                                      </p:cBhvr>
                                    </p:animEffect>
                                    <p:set>
                                      <p:cBhvr>
                                        <p:cTn id="42" dur="1" fill="hold">
                                          <p:stCondLst>
                                            <p:cond delay="499"/>
                                          </p:stCondLst>
                                        </p:cTn>
                                        <p:tgtEl>
                                          <p:spTgt spid="33"/>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27"/>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34"/>
                                        </p:tgtEl>
                                      </p:cBhvr>
                                    </p:animEffect>
                                    <p:set>
                                      <p:cBhvr>
                                        <p:cTn id="49" dur="1" fill="hold">
                                          <p:stCondLst>
                                            <p:cond delay="499"/>
                                          </p:stCondLst>
                                        </p:cTn>
                                        <p:tgtEl>
                                          <p:spTgt spid="34"/>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27"/>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35"/>
                                        </p:tgtEl>
                                      </p:cBhvr>
                                    </p:animEffect>
                                    <p:set>
                                      <p:cBhvr>
                                        <p:cTn id="56" dur="1" fill="hold">
                                          <p:stCondLst>
                                            <p:cond delay="499"/>
                                          </p:stCondLst>
                                        </p:cTn>
                                        <p:tgtEl>
                                          <p:spTgt spid="35"/>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27"/>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36"/>
                                        </p:tgtEl>
                                      </p:cBhvr>
                                    </p:animEffect>
                                    <p:set>
                                      <p:cBhvr>
                                        <p:cTn id="63" dur="1" fill="hold">
                                          <p:stCondLst>
                                            <p:cond delay="499"/>
                                          </p:stCondLst>
                                        </p:cTn>
                                        <p:tgtEl>
                                          <p:spTgt spid="36"/>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27"/>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37"/>
                                        </p:tgtEl>
                                      </p:cBhvr>
                                    </p:animEffect>
                                    <p:set>
                                      <p:cBhvr>
                                        <p:cTn id="70" dur="1" fill="hold">
                                          <p:stCondLst>
                                            <p:cond delay="499"/>
                                          </p:stCondLst>
                                        </p:cTn>
                                        <p:tgtEl>
                                          <p:spTgt spid="37"/>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27"/>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38"/>
                                        </p:tgtEl>
                                      </p:cBhvr>
                                    </p:animEffect>
                                    <p:set>
                                      <p:cBhvr>
                                        <p:cTn id="77" dur="1" fill="hold">
                                          <p:stCondLst>
                                            <p:cond delay="499"/>
                                          </p:stCondLst>
                                        </p:cTn>
                                        <p:tgtEl>
                                          <p:spTgt spid="38"/>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27"/>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39"/>
                                        </p:tgtEl>
                                      </p:cBhvr>
                                    </p:animEffect>
                                    <p:set>
                                      <p:cBhvr>
                                        <p:cTn id="84" dur="1" fill="hold">
                                          <p:stCondLst>
                                            <p:cond delay="499"/>
                                          </p:stCondLst>
                                        </p:cTn>
                                        <p:tgtEl>
                                          <p:spTgt spid="39"/>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27"/>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40"/>
                                        </p:tgtEl>
                                      </p:cBhvr>
                                    </p:animEffect>
                                    <p:set>
                                      <p:cBhvr>
                                        <p:cTn id="91" dur="1" fill="hold">
                                          <p:stCondLst>
                                            <p:cond delay="499"/>
                                          </p:stCondLst>
                                        </p:cTn>
                                        <p:tgtEl>
                                          <p:spTgt spid="40"/>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27"/>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41"/>
                                        </p:tgtEl>
                                      </p:cBhvr>
                                    </p:animEffect>
                                    <p:set>
                                      <p:cBhvr>
                                        <p:cTn id="98" dur="1" fill="hold">
                                          <p:stCondLst>
                                            <p:cond delay="499"/>
                                          </p:stCondLst>
                                        </p:cTn>
                                        <p:tgtEl>
                                          <p:spTgt spid="41"/>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27"/>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42"/>
                                        </p:tgtEl>
                                      </p:cBhvr>
                                    </p:animEffect>
                                    <p:set>
                                      <p:cBhvr>
                                        <p:cTn id="105" dur="1" fill="hold">
                                          <p:stCondLst>
                                            <p:cond delay="499"/>
                                          </p:stCondLst>
                                        </p:cTn>
                                        <p:tgtEl>
                                          <p:spTgt spid="42"/>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27"/>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43"/>
                                        </p:tgtEl>
                                      </p:cBhvr>
                                    </p:animEffect>
                                    <p:set>
                                      <p:cBhvr>
                                        <p:cTn id="112" dur="1" fill="hold">
                                          <p:stCondLst>
                                            <p:cond delay="499"/>
                                          </p:stCondLst>
                                        </p:cTn>
                                        <p:tgtEl>
                                          <p:spTgt spid="43"/>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27"/>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44"/>
                                        </p:tgtEl>
                                      </p:cBhvr>
                                    </p:animEffect>
                                    <p:set>
                                      <p:cBhvr>
                                        <p:cTn id="119" dur="1" fill="hold">
                                          <p:stCondLst>
                                            <p:cond delay="499"/>
                                          </p:stCondLst>
                                        </p:cTn>
                                        <p:tgtEl>
                                          <p:spTgt spid="44"/>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27"/>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45"/>
                                        </p:tgtEl>
                                      </p:cBhvr>
                                    </p:animEffect>
                                    <p:set>
                                      <p:cBhvr>
                                        <p:cTn id="126" dur="1" fill="hold">
                                          <p:stCondLst>
                                            <p:cond delay="499"/>
                                          </p:stCondLst>
                                        </p:cTn>
                                        <p:tgtEl>
                                          <p:spTgt spid="45"/>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27"/>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46"/>
                                        </p:tgtEl>
                                      </p:cBhvr>
                                    </p:animEffect>
                                    <p:set>
                                      <p:cBhvr>
                                        <p:cTn id="133" dur="1" fill="hold">
                                          <p:stCondLst>
                                            <p:cond delay="499"/>
                                          </p:stCondLst>
                                        </p:cTn>
                                        <p:tgtEl>
                                          <p:spTgt spid="46"/>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27"/>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47"/>
                                        </p:tgtEl>
                                      </p:cBhvr>
                                    </p:animEffect>
                                    <p:set>
                                      <p:cBhvr>
                                        <p:cTn id="140" dur="1" fill="hold">
                                          <p:stCondLst>
                                            <p:cond delay="499"/>
                                          </p:stCondLst>
                                        </p:cTn>
                                        <p:tgtEl>
                                          <p:spTgt spid="47"/>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15"/>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500" fill="hold"/>
                                        <p:tgtEl>
                                          <p:spTgt spid="4"/>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27"/>
                                        </p:tgtEl>
                                      </p:cBhvr>
                                    </p:cmd>
                                  </p:childTnLst>
                                </p:cTn>
                              </p:par>
                            </p:childTnLst>
                          </p:cTn>
                        </p:par>
                      </p:childTnLst>
                    </p:cTn>
                  </p:par>
                </p:childTnLst>
              </p:cTn>
              <p:nextCondLst>
                <p:cond evt="onClick" delay="0">
                  <p:tgtEl>
                    <p:spTgt spid="15"/>
                  </p:tgtEl>
                </p:cond>
              </p:nextCondLst>
            </p:seq>
            <p:audio>
              <p:cMediaNode vol="80000">
                <p:cTn id="150" fill="hold" display="0">
                  <p:stCondLst>
                    <p:cond delay="indefinite"/>
                  </p:stCondLst>
                  <p:endCondLst>
                    <p:cond evt="onStopAudio" delay="0">
                      <p:tgtEl>
                        <p:sldTgt/>
                      </p:tgtEl>
                    </p:cond>
                  </p:endCondLst>
                </p:cTn>
                <p:tgtEl>
                  <p:spTgt spid="27"/>
                </p:tgtEl>
              </p:cMediaNode>
            </p:audio>
          </p:childTnLst>
        </p:cTn>
      </p:par>
    </p:tnLst>
    <p:bldLst>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808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Content Placeholder 2"/>
          <p:cNvSpPr txBox="1">
            <a:spLocks/>
          </p:cNvSpPr>
          <p:nvPr/>
        </p:nvSpPr>
        <p:spPr>
          <a:xfrm>
            <a:off x="457199" y="1949823"/>
            <a:ext cx="2416629" cy="3000999"/>
          </a:xfrm>
          <a:prstGeom prst="rect">
            <a:avLst/>
          </a:prstGeom>
          <a:solidFill>
            <a:srgbClr val="58B88D"/>
          </a:solidFill>
          <a:ln w="38100">
            <a:solidFill>
              <a:schemeClr val="tx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Chuẩn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rơm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lấy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ruộng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lúa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khoảng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chai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lọ</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đậy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nắp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kín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5" name="Content Placeholder 2"/>
          <p:cNvSpPr txBox="1">
            <a:spLocks/>
          </p:cNvSpPr>
          <p:nvPr/>
        </p:nvSpPr>
        <p:spPr>
          <a:xfrm>
            <a:off x="3265149" y="1976885"/>
            <a:ext cx="2398036" cy="3009911"/>
          </a:xfrm>
          <a:prstGeom prst="rect">
            <a:avLst/>
          </a:prstGeom>
          <a:solidFill>
            <a:srgbClr val="58B88D"/>
          </a:solidFill>
          <a:ln w="38100">
            <a:solidFill>
              <a:schemeClr val="tx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kính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giọt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lam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kính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đậy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lamen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054506" y="2012860"/>
            <a:ext cx="2628899" cy="2937962"/>
          </a:xfrm>
          <a:prstGeom prst="rect">
            <a:avLst/>
          </a:prstGeom>
          <a:ln w="28575">
            <a:solidFill>
              <a:schemeClr val="tx1"/>
            </a:solidFill>
          </a:ln>
        </p:spPr>
      </p:pic>
    </p:spTree>
    <p:extLst>
      <p:ext uri="{BB962C8B-B14F-4D97-AF65-F5344CB8AC3E}">
        <p14:creationId xmlns:p14="http://schemas.microsoft.com/office/powerpoint/2010/main" val="2443113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808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600200"/>
            <a:ext cx="8686800" cy="4525963"/>
          </a:xfrm>
        </p:spPr>
        <p:txBody>
          <a:bodyPr/>
          <a:lstStyle/>
          <a:p>
            <a:endParaRPr lang="en-US" dirty="0"/>
          </a:p>
        </p:txBody>
      </p:sp>
      <p:pic>
        <p:nvPicPr>
          <p:cNvPr id="4" name="Picture 8" descr="Trùng roi xanh - Cảnh 3D - Giáo dục và học tập kỹ thuật số Mozaik">
            <a:extLst>
              <a:ext uri="{FF2B5EF4-FFF2-40B4-BE49-F238E27FC236}">
                <a16:creationId xmlns:a16="http://schemas.microsoft.com/office/drawing/2014/main" id="{19223437-D353-134C-80BC-121C27731E3F}"/>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22718" y1="70644" x2="19424" y2="75943"/>
                        <a14:foregroundMark x1="15088" y1="72159" x2="14523" y2="71212"/>
                        <a14:foregroundMark x1="16893" y1="75189" x2="16505" y2="74537"/>
                        <a14:foregroundMark x1="14523" y1="71212" x2="20747" y2="55114"/>
                        <a14:foregroundMark x1="20747" y1="55114" x2="21888" y2="53409"/>
                        <a14:foregroundMark x1="27103" y1="26290" x2="27386" y2="24811"/>
                        <a14:foregroundMark x1="23755" y1="43750" x2="27011" y2="26769"/>
                        <a14:foregroundMark x1="27386" y1="24811" x2="28619" y2="25937"/>
                        <a14:foregroundMark x1="16711" y1="76999" x2="17054" y2="77181"/>
                        <a14:foregroundMark x1="15106" y1="76151" x2="16499" y2="76887"/>
                        <a14:foregroundMark x1="14004" y1="75568" x2="15088" y2="76141"/>
                        <a14:foregroundMark x1="17168" y1="77901" x2="14523" y2="77462"/>
                        <a14:foregroundMark x1="18093" y1="78055" x2="17187" y2="77904"/>
                        <a14:backgroundMark x1="30705" y1="27462" x2="30705" y2="29545"/>
                        <a14:backgroundMark x1="29876" y1="27083" x2="32365" y2="29356"/>
                        <a14:backgroundMark x1="29149" y1="26326" x2="30083" y2="27083"/>
                        <a14:backgroundMark x1="28112" y1="27841" x2="30083" y2="25947"/>
                        <a14:backgroundMark x1="28734" y1="25947" x2="29046" y2="30871"/>
                        <a14:backgroundMark x1="29876" y1="26705" x2="32884" y2="32765"/>
                        <a14:backgroundMark x1="32054" y1="28977" x2="35166" y2="37500"/>
                        <a14:backgroundMark x1="35166" y1="37500" x2="35581" y2="38258"/>
                        <a14:backgroundMark x1="34751" y1="27083" x2="38589" y2="30492"/>
                        <a14:backgroundMark x1="45851" y1="31439" x2="51245" y2="42803"/>
                        <a14:backgroundMark x1="37137" y1="30114" x2="42324" y2="30114"/>
                        <a14:backgroundMark x1="42324" y1="30114" x2="45954" y2="25568"/>
                        <a14:backgroundMark x1="43257" y1="28977" x2="46473" y2="29735"/>
                        <a14:backgroundMark x1="47822" y1="30682" x2="47822" y2="32386"/>
                        <a14:backgroundMark x1="48755" y1="33333" x2="43257" y2="52083"/>
                        <a14:backgroundMark x1="51971" y1="25379" x2="50207" y2="34470"/>
                        <a14:backgroundMark x1="50207" y1="34470" x2="45332" y2="47538"/>
                        <a14:backgroundMark x1="45332" y1="47538" x2="45332" y2="47538"/>
                        <a14:backgroundMark x1="15560" y1="71780" x2="16598" y2="74432"/>
                        <a14:backgroundMark x1="16701" y1="75000" x2="16079" y2="75379"/>
                        <a14:backgroundMark x1="16805" y1="75568" x2="17220" y2="74811"/>
                        <a14:backgroundMark x1="14938" y1="72159" x2="14938" y2="74053"/>
                        <a14:backgroundMark x1="16598" y1="75000" x2="16390" y2="75568"/>
                        <a14:backgroundMark x1="20436" y1="78220" x2="18672" y2="79356"/>
                      </a14:backgroundRemoval>
                    </a14:imgEffect>
                  </a14:imgLayer>
                </a14:imgProps>
              </a:ext>
              <a:ext uri="{28A0092B-C50C-407E-A947-70E740481C1C}">
                <a14:useLocalDpi xmlns:a14="http://schemas.microsoft.com/office/drawing/2010/main" val="0"/>
              </a:ext>
            </a:extLst>
          </a:blip>
          <a:srcRect l="12500" r="9167" b="11949"/>
          <a:stretch/>
        </p:blipFill>
        <p:spPr bwMode="auto">
          <a:xfrm rot="6421838">
            <a:off x="-660796" y="1620878"/>
            <a:ext cx="4044992" cy="249046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E247CAF-B414-E043-921B-4D3DEEFC8767}"/>
              </a:ext>
            </a:extLst>
          </p:cNvPr>
          <p:cNvSpPr>
            <a:spLocks noChangeArrowheads="1"/>
          </p:cNvSpPr>
          <p:nvPr/>
        </p:nvSpPr>
        <p:spPr bwMode="auto">
          <a:xfrm>
            <a:off x="1288473" y="2327585"/>
            <a:ext cx="7855527" cy="983659"/>
          </a:xfrm>
          <a:prstGeom prst="rect">
            <a:avLst/>
          </a:prstGeom>
          <a:noFill/>
          <a:ln w="9525">
            <a:noFill/>
            <a:miter lim="800000"/>
            <a:headEnd/>
            <a:tailEnd/>
          </a:ln>
        </p:spPr>
        <p:txBody>
          <a:bodyPr/>
          <a:lstStyle/>
          <a:p>
            <a:pPr marL="0" marR="0" lvl="0" indent="0" defTabSz="914400" rtl="0" eaLnBrk="1" fontAlgn="auto" latinLnBrk="0" hangingPunct="1">
              <a:lnSpc>
                <a:spcPct val="110000"/>
              </a:lnSpc>
              <a:spcBef>
                <a:spcPts val="0"/>
              </a:spcBef>
              <a:spcAft>
                <a:spcPts val="300"/>
              </a:spcAft>
              <a:buClr>
                <a:srgbClr val="44546A"/>
              </a:buClr>
              <a:buSzPct val="70000"/>
              <a:buFontTx/>
              <a:buNone/>
              <a:tabLst/>
              <a:defRPr/>
            </a:pPr>
            <a:r>
              <a:rPr lang="en-US" sz="3600" b="1" dirty="0" err="1" smtClean="0">
                <a:solidFill>
                  <a:srgbClr val="FFFF00"/>
                </a:solidFill>
                <a:latin typeface="#9Slide02 Tieu de rat dai 01" panose="02000000000000000000" pitchFamily="2" charset="0"/>
                <a:ea typeface="#9Slide02 Tieu de rat dai 01" panose="02000000000000000000" pitchFamily="2" charset="0"/>
                <a:cs typeface="Arial" panose="020B0604020202020204" pitchFamily="34" charset="0"/>
              </a:rPr>
              <a:t>Chủ</a:t>
            </a:r>
            <a:r>
              <a:rPr lang="en-US" sz="3600" b="1" dirty="0" smtClean="0">
                <a:solidFill>
                  <a:srgbClr val="FFFF00"/>
                </a:solidFill>
                <a:latin typeface="#9Slide02 Tieu de rat dai 01" panose="02000000000000000000" pitchFamily="2" charset="0"/>
                <a:ea typeface="#9Slide02 Tieu de rat dai 01" panose="02000000000000000000" pitchFamily="2" charset="0"/>
                <a:cs typeface="Arial" panose="020B0604020202020204" pitchFamily="34" charset="0"/>
              </a:rPr>
              <a:t> </a:t>
            </a:r>
            <a:r>
              <a:rPr lang="en-US" sz="3600" b="1" dirty="0" err="1" smtClean="0">
                <a:solidFill>
                  <a:srgbClr val="FFFF00"/>
                </a:solidFill>
                <a:latin typeface="#9Slide02 Tieu de rat dai 01" panose="02000000000000000000" pitchFamily="2" charset="0"/>
                <a:ea typeface="#9Slide02 Tieu de rat dai 01" panose="02000000000000000000" pitchFamily="2" charset="0"/>
                <a:cs typeface="Arial" panose="020B0604020202020204" pitchFamily="34" charset="0"/>
              </a:rPr>
              <a:t>đề</a:t>
            </a:r>
            <a:r>
              <a:rPr lang="en-US" sz="3600" b="1" dirty="0" smtClean="0">
                <a:solidFill>
                  <a:srgbClr val="FFFF00"/>
                </a:solidFill>
                <a:latin typeface="#9Slide02 Tieu de rat dai 01" panose="02000000000000000000" pitchFamily="2" charset="0"/>
                <a:ea typeface="#9Slide02 Tieu de rat dai 01" panose="02000000000000000000" pitchFamily="2" charset="0"/>
                <a:cs typeface="Arial" panose="020B0604020202020204" pitchFamily="34" charset="0"/>
              </a:rPr>
              <a:t>: ĐA DẠNG THẾ GIỚI SỐNG</a:t>
            </a:r>
            <a:endParaRPr lang="vi-VN" sz="3600" b="1" dirty="0">
              <a:solidFill>
                <a:srgbClr val="FFFF00"/>
              </a:solidFill>
              <a:latin typeface="#9Slide02 Tieu de rat dai 01" panose="02000000000000000000" pitchFamily="2" charset="0"/>
              <a:ea typeface="#9Slide02 Tieu de rat dai 01" panose="02000000000000000000" pitchFamily="2" charset="0"/>
              <a:cs typeface="Arial" panose="020B0604020202020204" pitchFamily="34" charset="0"/>
            </a:endParaRPr>
          </a:p>
        </p:txBody>
      </p:sp>
      <p:sp>
        <p:nvSpPr>
          <p:cNvPr id="7" name="TextBox 6"/>
          <p:cNvSpPr txBox="1"/>
          <p:nvPr/>
        </p:nvSpPr>
        <p:spPr>
          <a:xfrm>
            <a:off x="1627561" y="3018856"/>
            <a:ext cx="7177349" cy="584775"/>
          </a:xfrm>
          <a:prstGeom prst="rect">
            <a:avLst/>
          </a:prstGeom>
          <a:noFill/>
        </p:spPr>
        <p:txBody>
          <a:bodyPr wrap="none" rtlCol="0">
            <a:spAutoFit/>
          </a:bodyPr>
          <a:lstStyle/>
          <a:p>
            <a:r>
              <a:rPr lang="en-US" sz="3200" dirty="0" err="1" smtClean="0">
                <a:solidFill>
                  <a:schemeClr val="bg1"/>
                </a:solidFill>
                <a:latin typeface="Times New Roman" panose="02020603050405020304" pitchFamily="18" charset="0"/>
                <a:cs typeface="Times New Roman" panose="02020603050405020304" pitchFamily="18" charset="0"/>
              </a:rPr>
              <a:t>Bài</a:t>
            </a:r>
            <a:r>
              <a:rPr lang="en-US" sz="3200" dirty="0" smtClean="0">
                <a:solidFill>
                  <a:schemeClr val="bg1"/>
                </a:solidFill>
                <a:latin typeface="Times New Roman" panose="02020603050405020304" pitchFamily="18" charset="0"/>
                <a:cs typeface="Times New Roman" panose="02020603050405020304" pitchFamily="18" charset="0"/>
              </a:rPr>
              <a:t> 17: ĐA DẠNG NGUYÊN SINH VẬT</a:t>
            </a:r>
            <a:endParaRPr lang="en-US" sz="3200" dirty="0">
              <a:solidFill>
                <a:schemeClr val="bg1"/>
              </a:solidFill>
              <a:latin typeface="Times New Roman" panose="02020603050405020304" pitchFamily="18"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id="{15F462C7-C4D6-7445-8A98-8F4331F786B4}"/>
              </a:ext>
            </a:extLst>
          </p:cNvPr>
          <p:cNvCxnSpPr>
            <a:cxnSpLocks/>
          </p:cNvCxnSpPr>
          <p:nvPr/>
        </p:nvCxnSpPr>
        <p:spPr>
          <a:xfrm>
            <a:off x="2264235" y="3603631"/>
            <a:ext cx="590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4611572"/>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14837" y="3950443"/>
            <a:ext cx="3895015" cy="2076451"/>
          </a:xfrm>
          <a:prstGeom prst="rect">
            <a:avLst/>
          </a:prstGeom>
        </p:spPr>
      </p:pic>
      <p:sp>
        <p:nvSpPr>
          <p:cNvPr id="4" name="Rounded Rectangular Callout 3"/>
          <p:cNvSpPr/>
          <p:nvPr/>
        </p:nvSpPr>
        <p:spPr>
          <a:xfrm>
            <a:off x="6700144" y="3950443"/>
            <a:ext cx="2275267" cy="1702379"/>
          </a:xfrm>
          <a:prstGeom prst="wedgeRoundRectCallout">
            <a:avLst>
              <a:gd name="adj1" fmla="val -62975"/>
              <a:gd name="adj2" fmla="val -9083"/>
              <a:gd name="adj3" fmla="val 16667"/>
            </a:avLst>
          </a:prstGeom>
          <a:solidFill>
            <a:srgbClr val="52C2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it-IT" sz="2800" dirty="0" smtClean="0">
                <a:solidFill>
                  <a:schemeClr val="tx1"/>
                </a:solidFill>
              </a:rPr>
              <a:t> Mô tả cách </a:t>
            </a:r>
            <a:r>
              <a:rPr lang="it-IT" sz="2800" dirty="0">
                <a:solidFill>
                  <a:schemeClr val="tx1"/>
                </a:solidFill>
              </a:rPr>
              <a:t>di chuyển của NSV đó?</a:t>
            </a:r>
            <a:endParaRPr lang="en-US" sz="2800" dirty="0">
              <a:solidFill>
                <a:schemeClr val="tx1"/>
              </a:solidFill>
            </a:endParaRPr>
          </a:p>
        </p:txBody>
      </p:sp>
      <p:sp>
        <p:nvSpPr>
          <p:cNvPr id="7" name="Rounded Rectangular Callout 6"/>
          <p:cNvSpPr/>
          <p:nvPr/>
        </p:nvSpPr>
        <p:spPr>
          <a:xfrm>
            <a:off x="5059324" y="2083986"/>
            <a:ext cx="3281640" cy="1404728"/>
          </a:xfrm>
          <a:prstGeom prst="wedgeRoundRectCallout">
            <a:avLst>
              <a:gd name="adj1" fmla="val -53134"/>
              <a:gd name="adj2" fmla="val 100651"/>
              <a:gd name="adj3" fmla="val 16667"/>
            </a:avLst>
          </a:prstGeom>
          <a:solidFill>
            <a:srgbClr val="EC4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it-IT" sz="2400" dirty="0"/>
              <a:t>Chọn 1 nguyên sinh vật em thích nhất? NSV đó sống trong môi trường nào? </a:t>
            </a:r>
            <a:endParaRPr lang="en-US" sz="2400" dirty="0"/>
          </a:p>
        </p:txBody>
      </p:sp>
      <p:sp>
        <p:nvSpPr>
          <p:cNvPr id="12" name="Rounded Rectangle 11"/>
          <p:cNvSpPr/>
          <p:nvPr/>
        </p:nvSpPr>
        <p:spPr>
          <a:xfrm>
            <a:off x="168064" y="193963"/>
            <a:ext cx="6800773" cy="443345"/>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I. SỰ ĐA DẠNG CỦA NGUYÊN SINH VẬT</a:t>
            </a:r>
            <a:endParaRPr lang="en-US" sz="3200" b="1" dirty="0"/>
          </a:p>
        </p:txBody>
      </p:sp>
      <p:sp>
        <p:nvSpPr>
          <p:cNvPr id="13" name="TextBox 12"/>
          <p:cNvSpPr txBox="1"/>
          <p:nvPr/>
        </p:nvSpPr>
        <p:spPr>
          <a:xfrm>
            <a:off x="1388025" y="1099037"/>
            <a:ext cx="5968054" cy="523220"/>
          </a:xfrm>
          <a:prstGeom prst="rect">
            <a:avLst/>
          </a:prstGeom>
          <a:solidFill>
            <a:srgbClr val="52C28D"/>
          </a:solidFill>
        </p:spPr>
        <p:txBody>
          <a:bodyPr wrap="square" rtlCol="0">
            <a:spAutoFit/>
          </a:bodyPr>
          <a:lstStyle/>
          <a:p>
            <a:pPr algn="just"/>
            <a:r>
              <a:rPr lang="en-US" sz="2800" b="1" dirty="0" err="1">
                <a:solidFill>
                  <a:srgbClr val="002060"/>
                </a:solidFill>
              </a:rPr>
              <a:t>Xem</a:t>
            </a:r>
            <a:r>
              <a:rPr lang="en-US" sz="2800" b="1" dirty="0">
                <a:solidFill>
                  <a:srgbClr val="002060"/>
                </a:solidFill>
              </a:rPr>
              <a:t> </a:t>
            </a:r>
            <a:r>
              <a:rPr lang="en-US" sz="2800" b="1" dirty="0" err="1">
                <a:solidFill>
                  <a:srgbClr val="002060"/>
                </a:solidFill>
              </a:rPr>
              <a:t>đoạn</a:t>
            </a:r>
            <a:r>
              <a:rPr lang="en-US" sz="2800" b="1" dirty="0">
                <a:solidFill>
                  <a:srgbClr val="002060"/>
                </a:solidFill>
              </a:rPr>
              <a:t> video </a:t>
            </a:r>
            <a:r>
              <a:rPr lang="en-US" sz="2800" b="1" dirty="0" err="1">
                <a:solidFill>
                  <a:srgbClr val="002060"/>
                </a:solidFill>
              </a:rPr>
              <a:t>và</a:t>
            </a:r>
            <a:r>
              <a:rPr lang="en-US" sz="2800" b="1" dirty="0">
                <a:solidFill>
                  <a:srgbClr val="002060"/>
                </a:solidFill>
              </a:rPr>
              <a:t> </a:t>
            </a:r>
            <a:r>
              <a:rPr lang="en-US" sz="2800" b="1" dirty="0" err="1">
                <a:solidFill>
                  <a:srgbClr val="002060"/>
                </a:solidFill>
              </a:rPr>
              <a:t>trả</a:t>
            </a:r>
            <a:r>
              <a:rPr lang="en-US" sz="2800" b="1" dirty="0">
                <a:solidFill>
                  <a:srgbClr val="002060"/>
                </a:solidFill>
              </a:rPr>
              <a:t> </a:t>
            </a:r>
            <a:r>
              <a:rPr lang="en-US" sz="2800" b="1" dirty="0" err="1">
                <a:solidFill>
                  <a:srgbClr val="002060"/>
                </a:solidFill>
              </a:rPr>
              <a:t>lời</a:t>
            </a:r>
            <a:r>
              <a:rPr lang="en-US" sz="2800" b="1" dirty="0">
                <a:solidFill>
                  <a:srgbClr val="002060"/>
                </a:solidFill>
              </a:rPr>
              <a:t> </a:t>
            </a:r>
            <a:r>
              <a:rPr lang="en-US" sz="2800" b="1" dirty="0" err="1" smtClean="0">
                <a:solidFill>
                  <a:srgbClr val="002060"/>
                </a:solidFill>
              </a:rPr>
              <a:t>các</a:t>
            </a:r>
            <a:r>
              <a:rPr lang="en-US" sz="2800" b="1" dirty="0" smtClean="0">
                <a:solidFill>
                  <a:srgbClr val="002060"/>
                </a:solidFill>
              </a:rPr>
              <a:t> </a:t>
            </a:r>
            <a:r>
              <a:rPr lang="en-US" sz="2800" b="1" dirty="0" err="1" smtClean="0">
                <a:solidFill>
                  <a:srgbClr val="002060"/>
                </a:solidFill>
              </a:rPr>
              <a:t>câu</a:t>
            </a:r>
            <a:r>
              <a:rPr lang="en-US" sz="2800" b="1" dirty="0" smtClean="0">
                <a:solidFill>
                  <a:srgbClr val="002060"/>
                </a:solidFill>
              </a:rPr>
              <a:t> </a:t>
            </a:r>
            <a:r>
              <a:rPr lang="en-US" sz="2800" b="1" dirty="0" err="1" smtClean="0">
                <a:solidFill>
                  <a:srgbClr val="002060"/>
                </a:solidFill>
              </a:rPr>
              <a:t>hỏi</a:t>
            </a:r>
            <a:endParaRPr lang="en-US" sz="2800" b="1" dirty="0">
              <a:solidFill>
                <a:srgbClr val="002060"/>
              </a:solidFill>
            </a:endParaRPr>
          </a:p>
        </p:txBody>
      </p:sp>
      <p:sp>
        <p:nvSpPr>
          <p:cNvPr id="14" name="Rounded Rectangular Callout 13"/>
          <p:cNvSpPr/>
          <p:nvPr/>
        </p:nvSpPr>
        <p:spPr>
          <a:xfrm>
            <a:off x="198350" y="2083986"/>
            <a:ext cx="3675914" cy="1404728"/>
          </a:xfrm>
          <a:prstGeom prst="wedgeRoundRectCallout">
            <a:avLst>
              <a:gd name="adj1" fmla="val 48224"/>
              <a:gd name="adj2" fmla="val 101865"/>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it-IT" sz="2800" dirty="0">
                <a:solidFill>
                  <a:prstClr val="black"/>
                </a:solidFill>
              </a:rPr>
              <a:t>Nhận xét hình dạng của nguyên sinh vật?</a:t>
            </a:r>
            <a:endParaRPr lang="en-US" sz="2800" dirty="0">
              <a:solidFill>
                <a:prstClr val="black"/>
              </a:solidFill>
            </a:endParaRPr>
          </a:p>
        </p:txBody>
      </p:sp>
      <p:sp>
        <p:nvSpPr>
          <p:cNvPr id="15" name="Rounded Rectangular Callout 14"/>
          <p:cNvSpPr/>
          <p:nvPr/>
        </p:nvSpPr>
        <p:spPr>
          <a:xfrm>
            <a:off x="152089" y="4170220"/>
            <a:ext cx="2272456" cy="1593271"/>
          </a:xfrm>
          <a:prstGeom prst="wedgeRoundRectCallout">
            <a:avLst>
              <a:gd name="adj1" fmla="val 63605"/>
              <a:gd name="adj2" fmla="val -28286"/>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it-IT" sz="2800" dirty="0">
                <a:solidFill>
                  <a:schemeClr val="tx1"/>
                </a:solidFill>
              </a:rPr>
              <a:t>Hãy nêu đặc điểm cấu tạo cơ </a:t>
            </a:r>
            <a:r>
              <a:rPr lang="it-IT" sz="2800" dirty="0" smtClean="0">
                <a:solidFill>
                  <a:schemeClr val="tx1"/>
                </a:solidFill>
              </a:rPr>
              <a:t>thể của NSV đó?</a:t>
            </a:r>
            <a:endParaRPr lang="en-US" sz="2800" dirty="0">
              <a:solidFill>
                <a:schemeClr val="tx1"/>
              </a:solidFill>
            </a:endParaRPr>
          </a:p>
        </p:txBody>
      </p:sp>
    </p:spTree>
    <p:extLst>
      <p:ext uri="{BB962C8B-B14F-4D97-AF65-F5344CB8AC3E}">
        <p14:creationId xmlns:p14="http://schemas.microsoft.com/office/powerpoint/2010/main" val="34990609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NGuyen sinh vat">
            <a:hlinkClick r:id="" action="ppaction://media"/>
          </p:cNvPr>
          <p:cNvPicPr>
            <a:picLocks noChangeAspect="1"/>
          </p:cNvPicPr>
          <p:nvPr>
            <a:videoFile r:link="rId1"/>
            <p:extLst>
              <p:ext uri="{DAA4B4D4-6D71-4841-9C94-3DE7FCFB9230}">
                <p14:media xmlns:p14="http://schemas.microsoft.com/office/powerpoint/2010/main" r:embed="rId2">
                  <p14:trim st="17432.2992" end="36066.8334"/>
                </p14:media>
              </p:ext>
            </p:extLst>
          </p:nvPr>
        </p:nvPicPr>
        <p:blipFill>
          <a:blip r:embed="rId4"/>
          <a:stretch>
            <a:fillRect/>
          </a:stretch>
        </p:blipFill>
        <p:spPr>
          <a:xfrm>
            <a:off x="295988" y="1014946"/>
            <a:ext cx="8572900" cy="5486400"/>
          </a:xfrm>
          <a:prstGeom prst="rect">
            <a:avLst/>
          </a:prstGeom>
        </p:spPr>
      </p:pic>
      <p:sp>
        <p:nvSpPr>
          <p:cNvPr id="4" name="Rounded Rectangle 3"/>
          <p:cNvSpPr/>
          <p:nvPr/>
        </p:nvSpPr>
        <p:spPr>
          <a:xfrm>
            <a:off x="168064" y="193963"/>
            <a:ext cx="6800773" cy="443345"/>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I. SỰ ĐA DẠNG CỦA NGUYÊN SINH VẬT</a:t>
            </a:r>
            <a:endParaRPr lang="en-US" sz="3200" b="1" dirty="0"/>
          </a:p>
        </p:txBody>
      </p:sp>
    </p:spTree>
    <p:extLst>
      <p:ext uri="{BB962C8B-B14F-4D97-AF65-F5344CB8AC3E}">
        <p14:creationId xmlns:p14="http://schemas.microsoft.com/office/powerpoint/2010/main" val="82969455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410891" y="1178719"/>
            <a:ext cx="2089547" cy="375047"/>
          </a:xfrm>
          <a:prstGeom prst="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50" dirty="0">
                <a:solidFill>
                  <a:srgbClr val="002060"/>
                </a:solidFill>
                <a:latin typeface="Times New Roman" panose="02020603050405020304" pitchFamily="18" charset="0"/>
                <a:cs typeface="Times New Roman" panose="02020603050405020304" pitchFamily="18" charset="0"/>
              </a:rPr>
              <a:t>Vi </a:t>
            </a:r>
            <a:r>
              <a:rPr lang="en-US" sz="2250" dirty="0" err="1">
                <a:solidFill>
                  <a:srgbClr val="002060"/>
                </a:solidFill>
                <a:latin typeface="Times New Roman" panose="02020603050405020304" pitchFamily="18" charset="0"/>
                <a:cs typeface="Times New Roman" panose="02020603050405020304" pitchFamily="18" charset="0"/>
              </a:rPr>
              <a:t>khuẩn</a:t>
            </a:r>
            <a:endParaRPr lang="en-US" sz="2250" dirty="0">
              <a:solidFill>
                <a:srgbClr val="00206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3607594" y="1180567"/>
            <a:ext cx="2089547" cy="37504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50" dirty="0">
                <a:solidFill>
                  <a:srgbClr val="002060"/>
                </a:solidFill>
                <a:latin typeface="Times New Roman" panose="02020603050405020304" pitchFamily="18" charset="0"/>
                <a:cs typeface="Times New Roman" panose="02020603050405020304" pitchFamily="18" charset="0"/>
              </a:rPr>
              <a:t>Vi </a:t>
            </a:r>
            <a:r>
              <a:rPr lang="en-US" sz="2250" dirty="0" err="1">
                <a:solidFill>
                  <a:srgbClr val="002060"/>
                </a:solidFill>
                <a:latin typeface="Times New Roman" panose="02020603050405020304" pitchFamily="18" charset="0"/>
                <a:cs typeface="Times New Roman" panose="02020603050405020304" pitchFamily="18" charset="0"/>
              </a:rPr>
              <a:t>rút</a:t>
            </a:r>
            <a:endParaRPr lang="en-US" sz="2250" dirty="0">
              <a:solidFill>
                <a:srgbClr val="00206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5806145" y="1178719"/>
            <a:ext cx="2089547" cy="37504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50" b="1" dirty="0">
                <a:solidFill>
                  <a:srgbClr val="FFFF00"/>
                </a:solidFill>
                <a:latin typeface="Times New Roman" panose="02020603050405020304" pitchFamily="18" charset="0"/>
                <a:cs typeface="Times New Roman" panose="02020603050405020304" pitchFamily="18" charset="0"/>
              </a:rPr>
              <a:t>NSV</a:t>
            </a:r>
          </a:p>
        </p:txBody>
      </p:sp>
      <p:pic>
        <p:nvPicPr>
          <p:cNvPr id="12" name="Picture 11"/>
          <p:cNvPicPr>
            <a:picLocks noChangeAspect="1"/>
          </p:cNvPicPr>
          <p:nvPr/>
        </p:nvPicPr>
        <p:blipFill>
          <a:blip r:embed="rId2"/>
          <a:stretch>
            <a:fillRect/>
          </a:stretch>
        </p:blipFill>
        <p:spPr>
          <a:xfrm>
            <a:off x="1379527" y="1714500"/>
            <a:ext cx="2095046" cy="1985739"/>
          </a:xfrm>
          <a:prstGeom prst="rect">
            <a:avLst/>
          </a:prstGeom>
        </p:spPr>
      </p:pic>
      <p:pic>
        <p:nvPicPr>
          <p:cNvPr id="13" name="Picture 12"/>
          <p:cNvPicPr>
            <a:picLocks noChangeAspect="1"/>
          </p:cNvPicPr>
          <p:nvPr/>
        </p:nvPicPr>
        <p:blipFill>
          <a:blip r:embed="rId3"/>
          <a:stretch>
            <a:fillRect/>
          </a:stretch>
        </p:blipFill>
        <p:spPr>
          <a:xfrm>
            <a:off x="3618854" y="1710806"/>
            <a:ext cx="2078288" cy="1989434"/>
          </a:xfrm>
          <a:prstGeom prst="rect">
            <a:avLst/>
          </a:prstGeom>
        </p:spPr>
      </p:pic>
      <p:pic>
        <p:nvPicPr>
          <p:cNvPr id="14" name="Picture 13"/>
          <p:cNvPicPr>
            <a:picLocks noChangeAspect="1"/>
          </p:cNvPicPr>
          <p:nvPr/>
        </p:nvPicPr>
        <p:blipFill>
          <a:blip r:embed="rId4"/>
          <a:stretch>
            <a:fillRect/>
          </a:stretch>
        </p:blipFill>
        <p:spPr>
          <a:xfrm>
            <a:off x="5815383" y="1710806"/>
            <a:ext cx="2080310" cy="1932508"/>
          </a:xfrm>
          <a:prstGeom prst="rect">
            <a:avLst/>
          </a:prstGeom>
        </p:spPr>
      </p:pic>
      <p:sp>
        <p:nvSpPr>
          <p:cNvPr id="15" name="Wave 14"/>
          <p:cNvSpPr/>
          <p:nvPr/>
        </p:nvSpPr>
        <p:spPr>
          <a:xfrm>
            <a:off x="1785938" y="3964781"/>
            <a:ext cx="5840016" cy="1714500"/>
          </a:xfrm>
          <a:prstGeom prst="wav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lumMod val="95000"/>
                    <a:lumOff val="5000"/>
                  </a:schemeClr>
                </a:solidFill>
              </a:rPr>
              <a:t>Sự khác biệt cơ bản về cấu tạo giữa vi khuẩn, vi rút và nguyên sinh vật là gì?</a:t>
            </a:r>
            <a:endParaRPr lang="en-US" sz="2800" dirty="0">
              <a:solidFill>
                <a:schemeClr val="tx1">
                  <a:lumMod val="95000"/>
                  <a:lumOff val="5000"/>
                </a:schemeClr>
              </a:solidFill>
            </a:endParaRPr>
          </a:p>
        </p:txBody>
      </p:sp>
      <p:sp>
        <p:nvSpPr>
          <p:cNvPr id="16" name="Rounded Rectangle 15"/>
          <p:cNvSpPr/>
          <p:nvPr/>
        </p:nvSpPr>
        <p:spPr>
          <a:xfrm>
            <a:off x="168064" y="193963"/>
            <a:ext cx="6800773" cy="443345"/>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I. SỰ ĐA DẠNG CỦA NGUYÊN SINH VẬT</a:t>
            </a:r>
            <a:endParaRPr lang="en-US" sz="3200" b="1" dirty="0"/>
          </a:p>
        </p:txBody>
      </p:sp>
    </p:spTree>
    <p:extLst>
      <p:ext uri="{BB962C8B-B14F-4D97-AF65-F5344CB8AC3E}">
        <p14:creationId xmlns:p14="http://schemas.microsoft.com/office/powerpoint/2010/main" val="12723781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1"/>
          <p:cNvSpPr/>
          <p:nvPr/>
        </p:nvSpPr>
        <p:spPr>
          <a:xfrm>
            <a:off x="1357746" y="2657917"/>
            <a:ext cx="6539346" cy="1758446"/>
          </a:xfrm>
          <a:prstGeom prst="wave">
            <a:avLst>
              <a:gd name="adj1" fmla="val 12500"/>
              <a:gd name="adj2" fmla="val -822"/>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err="1" smtClean="0">
                <a:solidFill>
                  <a:schemeClr val="tx1"/>
                </a:solidFill>
              </a:rPr>
              <a:t>Đa</a:t>
            </a:r>
            <a:r>
              <a:rPr lang="en-US" sz="2400" dirty="0" smtClean="0">
                <a:solidFill>
                  <a:schemeClr val="tx1"/>
                </a:solidFill>
              </a:rPr>
              <a:t> </a:t>
            </a:r>
            <a:r>
              <a:rPr lang="en-US" sz="2400" dirty="0" err="1">
                <a:solidFill>
                  <a:schemeClr val="tx1"/>
                </a:solidFill>
              </a:rPr>
              <a:t>số</a:t>
            </a:r>
            <a:r>
              <a:rPr lang="en-US" sz="2400" dirty="0">
                <a:solidFill>
                  <a:schemeClr val="tx1"/>
                </a:solidFill>
              </a:rPr>
              <a:t> </a:t>
            </a:r>
            <a:r>
              <a:rPr lang="en-US" sz="2400" dirty="0" err="1">
                <a:solidFill>
                  <a:schemeClr val="tx1"/>
                </a:solidFill>
              </a:rPr>
              <a:t>cơ</a:t>
            </a:r>
            <a:r>
              <a:rPr lang="en-US" sz="2400" dirty="0">
                <a:solidFill>
                  <a:schemeClr val="tx1"/>
                </a:solidFill>
              </a:rPr>
              <a:t> </a:t>
            </a:r>
            <a:r>
              <a:rPr lang="en-US" sz="2400" dirty="0" err="1">
                <a:solidFill>
                  <a:schemeClr val="tx1"/>
                </a:solidFill>
              </a:rPr>
              <a:t>thể</a:t>
            </a:r>
            <a:r>
              <a:rPr lang="en-US" sz="2400" dirty="0">
                <a:solidFill>
                  <a:schemeClr val="tx1"/>
                </a:solidFill>
              </a:rPr>
              <a:t> </a:t>
            </a:r>
            <a:r>
              <a:rPr lang="en-US" sz="2400" dirty="0" err="1">
                <a:solidFill>
                  <a:schemeClr val="tx1"/>
                </a:solidFill>
              </a:rPr>
              <a:t>chỉ</a:t>
            </a:r>
            <a:r>
              <a:rPr lang="en-US" sz="2400" dirty="0">
                <a:solidFill>
                  <a:schemeClr val="tx1"/>
                </a:solidFill>
              </a:rPr>
              <a:t> </a:t>
            </a:r>
            <a:r>
              <a:rPr lang="en-US" sz="2400" dirty="0" err="1">
                <a:solidFill>
                  <a:schemeClr val="tx1"/>
                </a:solidFill>
              </a:rPr>
              <a:t>gồm</a:t>
            </a:r>
            <a:r>
              <a:rPr lang="en-US" sz="2400" dirty="0">
                <a:solidFill>
                  <a:schemeClr val="tx1"/>
                </a:solidFill>
              </a:rPr>
              <a:t> 1 </a:t>
            </a:r>
            <a:r>
              <a:rPr lang="en-US" sz="2400" dirty="0" err="1">
                <a:solidFill>
                  <a:schemeClr val="tx1"/>
                </a:solidFill>
              </a:rPr>
              <a:t>tế</a:t>
            </a:r>
            <a:r>
              <a:rPr lang="en-US" sz="2400" dirty="0">
                <a:solidFill>
                  <a:schemeClr val="tx1"/>
                </a:solidFill>
              </a:rPr>
              <a:t> </a:t>
            </a:r>
            <a:r>
              <a:rPr lang="en-US" sz="2400" dirty="0" err="1">
                <a:solidFill>
                  <a:schemeClr val="tx1"/>
                </a:solidFill>
              </a:rPr>
              <a:t>bào</a:t>
            </a:r>
            <a:r>
              <a:rPr lang="en-US" sz="2400" dirty="0">
                <a:solidFill>
                  <a:schemeClr val="tx1"/>
                </a:solidFill>
              </a:rPr>
              <a:t> </a:t>
            </a:r>
            <a:r>
              <a:rPr lang="en-US" sz="2400" dirty="0" err="1">
                <a:solidFill>
                  <a:schemeClr val="tx1"/>
                </a:solidFill>
              </a:rPr>
              <a:t>nhưng</a:t>
            </a:r>
            <a:r>
              <a:rPr lang="en-US" sz="2400" dirty="0">
                <a:solidFill>
                  <a:schemeClr val="tx1"/>
                </a:solidFill>
              </a:rPr>
              <a:t> </a:t>
            </a:r>
            <a:r>
              <a:rPr lang="en-US" sz="2400" dirty="0" err="1">
                <a:solidFill>
                  <a:schemeClr val="tx1"/>
                </a:solidFill>
              </a:rPr>
              <a:t>đảm</a:t>
            </a:r>
            <a:r>
              <a:rPr lang="en-US" sz="2400" dirty="0">
                <a:solidFill>
                  <a:schemeClr val="tx1"/>
                </a:solidFill>
              </a:rPr>
              <a:t> </a:t>
            </a:r>
            <a:r>
              <a:rPr lang="en-US" sz="2400" dirty="0" err="1">
                <a:solidFill>
                  <a:schemeClr val="tx1"/>
                </a:solidFill>
              </a:rPr>
              <a:t>nhận</a:t>
            </a:r>
            <a:r>
              <a:rPr lang="en-US" sz="2400" dirty="0">
                <a:solidFill>
                  <a:schemeClr val="tx1"/>
                </a:solidFill>
              </a:rPr>
              <a:t> </a:t>
            </a:r>
            <a:r>
              <a:rPr lang="en-US" sz="2400" dirty="0" err="1">
                <a:solidFill>
                  <a:schemeClr val="tx1"/>
                </a:solidFill>
              </a:rPr>
              <a:t>đầy</a:t>
            </a:r>
            <a:r>
              <a:rPr lang="en-US" sz="2400" dirty="0">
                <a:solidFill>
                  <a:schemeClr val="tx1"/>
                </a:solidFill>
              </a:rPr>
              <a:t> </a:t>
            </a:r>
            <a:r>
              <a:rPr lang="en-US" sz="2400" dirty="0" err="1">
                <a:solidFill>
                  <a:schemeClr val="tx1"/>
                </a:solidFill>
              </a:rPr>
              <a:t>đủ</a:t>
            </a:r>
            <a:r>
              <a:rPr lang="en-US" sz="2400" dirty="0">
                <a:solidFill>
                  <a:schemeClr val="tx1"/>
                </a:solidFill>
              </a:rPr>
              <a:t> </a:t>
            </a:r>
            <a:r>
              <a:rPr lang="en-US" sz="2400" dirty="0" err="1">
                <a:solidFill>
                  <a:schemeClr val="tx1"/>
                </a:solidFill>
              </a:rPr>
              <a:t>các</a:t>
            </a:r>
            <a:r>
              <a:rPr lang="en-US" sz="2400" dirty="0">
                <a:solidFill>
                  <a:schemeClr val="tx1"/>
                </a:solidFill>
              </a:rPr>
              <a:t> </a:t>
            </a:r>
            <a:r>
              <a:rPr lang="en-US" sz="2400" dirty="0" err="1">
                <a:solidFill>
                  <a:schemeClr val="tx1"/>
                </a:solidFill>
              </a:rPr>
              <a:t>chức</a:t>
            </a:r>
            <a:r>
              <a:rPr lang="en-US" sz="2400" dirty="0">
                <a:solidFill>
                  <a:schemeClr val="tx1"/>
                </a:solidFill>
              </a:rPr>
              <a:t> </a:t>
            </a:r>
            <a:r>
              <a:rPr lang="en-US" sz="2400" dirty="0" err="1">
                <a:solidFill>
                  <a:schemeClr val="tx1"/>
                </a:solidFill>
              </a:rPr>
              <a:t>năng</a:t>
            </a:r>
            <a:r>
              <a:rPr lang="en-US" sz="2400" dirty="0">
                <a:solidFill>
                  <a:schemeClr val="tx1"/>
                </a:solidFill>
              </a:rPr>
              <a:t> </a:t>
            </a:r>
            <a:r>
              <a:rPr lang="en-US" sz="2400" dirty="0" err="1">
                <a:solidFill>
                  <a:schemeClr val="tx1"/>
                </a:solidFill>
              </a:rPr>
              <a:t>của</a:t>
            </a:r>
            <a:r>
              <a:rPr lang="en-US" sz="2400" dirty="0">
                <a:solidFill>
                  <a:schemeClr val="tx1"/>
                </a:solidFill>
              </a:rPr>
              <a:t> </a:t>
            </a:r>
            <a:r>
              <a:rPr lang="en-US" sz="2400" dirty="0" err="1">
                <a:solidFill>
                  <a:schemeClr val="tx1"/>
                </a:solidFill>
              </a:rPr>
              <a:t>một</a:t>
            </a:r>
            <a:r>
              <a:rPr lang="en-US" sz="2400" dirty="0">
                <a:solidFill>
                  <a:schemeClr val="tx1"/>
                </a:solidFill>
              </a:rPr>
              <a:t> </a:t>
            </a:r>
            <a:r>
              <a:rPr lang="en-US" sz="2400" dirty="0" err="1">
                <a:solidFill>
                  <a:schemeClr val="tx1"/>
                </a:solidFill>
              </a:rPr>
              <a:t>cơ</a:t>
            </a:r>
            <a:r>
              <a:rPr lang="en-US" sz="2400" dirty="0">
                <a:solidFill>
                  <a:schemeClr val="tx1"/>
                </a:solidFill>
              </a:rPr>
              <a:t> </a:t>
            </a:r>
            <a:r>
              <a:rPr lang="en-US" sz="2400" dirty="0" err="1">
                <a:solidFill>
                  <a:schemeClr val="tx1"/>
                </a:solidFill>
              </a:rPr>
              <a:t>thể</a:t>
            </a:r>
            <a:r>
              <a:rPr lang="en-US" sz="2400" dirty="0">
                <a:solidFill>
                  <a:schemeClr val="tx1"/>
                </a:solidFill>
              </a:rPr>
              <a:t> </a:t>
            </a:r>
            <a:r>
              <a:rPr lang="en-US" sz="2400" dirty="0" err="1">
                <a:solidFill>
                  <a:schemeClr val="tx1"/>
                </a:solidFill>
              </a:rPr>
              <a:t>sống</a:t>
            </a:r>
            <a:r>
              <a:rPr lang="en-US" sz="2400" dirty="0" smtClean="0">
                <a:solidFill>
                  <a:schemeClr val="tx1"/>
                </a:solidFill>
              </a:rPr>
              <a:t>.</a:t>
            </a:r>
            <a:endParaRPr lang="en-US" sz="2400" dirty="0">
              <a:solidFill>
                <a:schemeClr val="tx1"/>
              </a:solidFill>
            </a:endParaRPr>
          </a:p>
        </p:txBody>
      </p:sp>
      <p:sp>
        <p:nvSpPr>
          <p:cNvPr id="4" name="Wave 3"/>
          <p:cNvSpPr/>
          <p:nvPr/>
        </p:nvSpPr>
        <p:spPr>
          <a:xfrm>
            <a:off x="318654" y="773700"/>
            <a:ext cx="6539346" cy="1758446"/>
          </a:xfrm>
          <a:prstGeom prst="wave">
            <a:avLst>
              <a:gd name="adj1" fmla="val 12500"/>
              <a:gd name="adj2" fmla="val -822"/>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err="1">
                <a:solidFill>
                  <a:schemeClr val="tx1"/>
                </a:solidFill>
              </a:rPr>
              <a:t>Nguyên</a:t>
            </a:r>
            <a:r>
              <a:rPr lang="en-US" sz="2400" dirty="0">
                <a:solidFill>
                  <a:schemeClr val="tx1"/>
                </a:solidFill>
              </a:rPr>
              <a:t> </a:t>
            </a:r>
            <a:r>
              <a:rPr lang="en-US" sz="2400" dirty="0" err="1">
                <a:solidFill>
                  <a:schemeClr val="tx1"/>
                </a:solidFill>
              </a:rPr>
              <a:t>sinh</a:t>
            </a:r>
            <a:r>
              <a:rPr lang="en-US" sz="2400" dirty="0">
                <a:solidFill>
                  <a:schemeClr val="tx1"/>
                </a:solidFill>
              </a:rPr>
              <a:t> </a:t>
            </a:r>
            <a:r>
              <a:rPr lang="en-US" sz="2400" dirty="0" err="1">
                <a:solidFill>
                  <a:schemeClr val="tx1"/>
                </a:solidFill>
              </a:rPr>
              <a:t>vật</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nhóm</a:t>
            </a:r>
            <a:r>
              <a:rPr lang="en-US" sz="2400" dirty="0">
                <a:solidFill>
                  <a:schemeClr val="tx1"/>
                </a:solidFill>
              </a:rPr>
              <a:t> </a:t>
            </a:r>
            <a:r>
              <a:rPr lang="en-US" sz="2400" dirty="0" err="1">
                <a:solidFill>
                  <a:schemeClr val="tx1"/>
                </a:solidFill>
              </a:rPr>
              <a:t>sinh</a:t>
            </a:r>
            <a:r>
              <a:rPr lang="en-US" sz="2400" dirty="0">
                <a:solidFill>
                  <a:schemeClr val="tx1"/>
                </a:solidFill>
              </a:rPr>
              <a:t> </a:t>
            </a:r>
            <a:r>
              <a:rPr lang="en-US" sz="2400" dirty="0" err="1">
                <a:solidFill>
                  <a:schemeClr val="tx1"/>
                </a:solidFill>
              </a:rPr>
              <a:t>vật</a:t>
            </a:r>
            <a:r>
              <a:rPr lang="en-US" sz="2400" dirty="0">
                <a:solidFill>
                  <a:schemeClr val="tx1"/>
                </a:solidFill>
              </a:rPr>
              <a:t> </a:t>
            </a:r>
            <a:r>
              <a:rPr lang="en-US" sz="2400" dirty="0" err="1">
                <a:solidFill>
                  <a:schemeClr val="tx1"/>
                </a:solidFill>
              </a:rPr>
              <a:t>có</a:t>
            </a:r>
            <a:r>
              <a:rPr lang="en-US" sz="2400" dirty="0">
                <a:solidFill>
                  <a:schemeClr val="tx1"/>
                </a:solidFill>
              </a:rPr>
              <a:t> </a:t>
            </a:r>
            <a:r>
              <a:rPr lang="en-US" sz="2400" dirty="0" err="1">
                <a:solidFill>
                  <a:schemeClr val="tx1"/>
                </a:solidFill>
              </a:rPr>
              <a:t>cấu</a:t>
            </a:r>
            <a:r>
              <a:rPr lang="en-US" sz="2400" dirty="0">
                <a:solidFill>
                  <a:schemeClr val="tx1"/>
                </a:solidFill>
              </a:rPr>
              <a:t> </a:t>
            </a:r>
            <a:r>
              <a:rPr lang="en-US" sz="2400" dirty="0" err="1">
                <a:solidFill>
                  <a:schemeClr val="tx1"/>
                </a:solidFill>
              </a:rPr>
              <a:t>tạo</a:t>
            </a:r>
            <a:r>
              <a:rPr lang="en-US" sz="2400" dirty="0">
                <a:solidFill>
                  <a:schemeClr val="tx1"/>
                </a:solidFill>
              </a:rPr>
              <a:t> </a:t>
            </a:r>
            <a:r>
              <a:rPr lang="en-US" sz="2400" dirty="0" err="1">
                <a:solidFill>
                  <a:schemeClr val="tx1"/>
                </a:solidFill>
              </a:rPr>
              <a:t>tế</a:t>
            </a:r>
            <a:r>
              <a:rPr lang="en-US" sz="2400" dirty="0">
                <a:solidFill>
                  <a:schemeClr val="tx1"/>
                </a:solidFill>
              </a:rPr>
              <a:t> </a:t>
            </a:r>
            <a:r>
              <a:rPr lang="en-US" sz="2400" dirty="0" err="1">
                <a:solidFill>
                  <a:schemeClr val="tx1"/>
                </a:solidFill>
              </a:rPr>
              <a:t>bào</a:t>
            </a:r>
            <a:r>
              <a:rPr lang="en-US" sz="2400" dirty="0">
                <a:solidFill>
                  <a:schemeClr val="tx1"/>
                </a:solidFill>
              </a:rPr>
              <a:t> </a:t>
            </a:r>
            <a:r>
              <a:rPr lang="en-US" sz="2400" dirty="0" err="1">
                <a:solidFill>
                  <a:schemeClr val="tx1"/>
                </a:solidFill>
              </a:rPr>
              <a:t>nhân</a:t>
            </a:r>
            <a:r>
              <a:rPr lang="en-US" sz="2400" dirty="0">
                <a:solidFill>
                  <a:schemeClr val="tx1"/>
                </a:solidFill>
              </a:rPr>
              <a:t> </a:t>
            </a:r>
            <a:r>
              <a:rPr lang="en-US" sz="2400" dirty="0" err="1">
                <a:solidFill>
                  <a:schemeClr val="tx1"/>
                </a:solidFill>
              </a:rPr>
              <a:t>thực</a:t>
            </a:r>
            <a:r>
              <a:rPr lang="en-US" sz="2400" dirty="0">
                <a:solidFill>
                  <a:schemeClr val="tx1"/>
                </a:solidFill>
              </a:rPr>
              <a:t>, </a:t>
            </a:r>
            <a:r>
              <a:rPr lang="en-US" sz="2400" dirty="0" err="1">
                <a:solidFill>
                  <a:schemeClr val="tx1"/>
                </a:solidFill>
              </a:rPr>
              <a:t>kích</a:t>
            </a:r>
            <a:r>
              <a:rPr lang="en-US" sz="2400" dirty="0">
                <a:solidFill>
                  <a:schemeClr val="tx1"/>
                </a:solidFill>
              </a:rPr>
              <a:t> </a:t>
            </a:r>
            <a:r>
              <a:rPr lang="en-US" sz="2400" dirty="0" err="1">
                <a:solidFill>
                  <a:schemeClr val="tx1"/>
                </a:solidFill>
              </a:rPr>
              <a:t>thước</a:t>
            </a:r>
            <a:r>
              <a:rPr lang="en-US" sz="2400" dirty="0">
                <a:solidFill>
                  <a:schemeClr val="tx1"/>
                </a:solidFill>
              </a:rPr>
              <a:t> </a:t>
            </a:r>
            <a:r>
              <a:rPr lang="en-US" sz="2400" dirty="0" err="1">
                <a:solidFill>
                  <a:schemeClr val="tx1"/>
                </a:solidFill>
              </a:rPr>
              <a:t>hiển</a:t>
            </a:r>
            <a:r>
              <a:rPr lang="en-US" sz="2400" dirty="0">
                <a:solidFill>
                  <a:schemeClr val="tx1"/>
                </a:solidFill>
              </a:rPr>
              <a:t> vi.</a:t>
            </a:r>
          </a:p>
        </p:txBody>
      </p:sp>
      <p:sp>
        <p:nvSpPr>
          <p:cNvPr id="5" name="Wave 4"/>
          <p:cNvSpPr/>
          <p:nvPr/>
        </p:nvSpPr>
        <p:spPr>
          <a:xfrm>
            <a:off x="2355278" y="4542134"/>
            <a:ext cx="6442364" cy="1758446"/>
          </a:xfrm>
          <a:prstGeom prst="wave">
            <a:avLst>
              <a:gd name="adj1" fmla="val 12500"/>
              <a:gd name="adj2" fmla="val -822"/>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smtClean="0">
                <a:solidFill>
                  <a:schemeClr val="tx1"/>
                </a:solidFill>
              </a:rPr>
              <a:t>Nguyên </a:t>
            </a:r>
            <a:r>
              <a:rPr lang="vi-VN" sz="2400" dirty="0">
                <a:solidFill>
                  <a:schemeClr val="tx1"/>
                </a:solidFill>
              </a:rPr>
              <a:t>sinh vật đa dạng về hình </a:t>
            </a:r>
            <a:r>
              <a:rPr lang="vi-VN" sz="2400" dirty="0" smtClean="0">
                <a:solidFill>
                  <a:schemeClr val="tx1"/>
                </a:solidFill>
              </a:rPr>
              <a:t>dạng</a:t>
            </a:r>
            <a:r>
              <a:rPr lang="en-US" sz="2400" dirty="0" smtClean="0">
                <a:solidFill>
                  <a:schemeClr val="tx1"/>
                </a:solidFill>
              </a:rPr>
              <a:t> </a:t>
            </a:r>
            <a:r>
              <a:rPr lang="en-US" sz="2400" dirty="0" err="1" smtClean="0">
                <a:solidFill>
                  <a:schemeClr val="tx1"/>
                </a:solidFill>
              </a:rPr>
              <a:t>và</a:t>
            </a:r>
            <a:r>
              <a:rPr lang="en-US" sz="2400" dirty="0" smtClean="0">
                <a:solidFill>
                  <a:schemeClr val="tx1"/>
                </a:solidFill>
              </a:rPr>
              <a:t> </a:t>
            </a:r>
            <a:r>
              <a:rPr lang="en-US" sz="2400" dirty="0" err="1" smtClean="0">
                <a:solidFill>
                  <a:schemeClr val="tx1"/>
                </a:solidFill>
              </a:rPr>
              <a:t>môi</a:t>
            </a:r>
            <a:r>
              <a:rPr lang="en-US" sz="2400" dirty="0" smtClean="0">
                <a:solidFill>
                  <a:schemeClr val="tx1"/>
                </a:solidFill>
              </a:rPr>
              <a:t> </a:t>
            </a:r>
            <a:r>
              <a:rPr lang="en-US" sz="2400" dirty="0" err="1" smtClean="0">
                <a:solidFill>
                  <a:schemeClr val="tx1"/>
                </a:solidFill>
              </a:rPr>
              <a:t>trường</a:t>
            </a:r>
            <a:r>
              <a:rPr lang="en-US" sz="2400" dirty="0" smtClean="0">
                <a:solidFill>
                  <a:schemeClr val="tx1"/>
                </a:solidFill>
              </a:rPr>
              <a:t> </a:t>
            </a:r>
            <a:r>
              <a:rPr lang="en-US" sz="2400" dirty="0" err="1" smtClean="0">
                <a:solidFill>
                  <a:schemeClr val="tx1"/>
                </a:solidFill>
              </a:rPr>
              <a:t>sống</a:t>
            </a:r>
            <a:endParaRPr lang="en-US" sz="2400" dirty="0">
              <a:solidFill>
                <a:schemeClr val="tx1"/>
              </a:solidFill>
            </a:endParaRPr>
          </a:p>
        </p:txBody>
      </p:sp>
      <p:sp>
        <p:nvSpPr>
          <p:cNvPr id="6" name="Rounded Rectangle 5"/>
          <p:cNvSpPr/>
          <p:nvPr/>
        </p:nvSpPr>
        <p:spPr>
          <a:xfrm>
            <a:off x="168064" y="193963"/>
            <a:ext cx="6800773" cy="443345"/>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I. SỰ ĐA DẠNG CỦA NGUYÊN SINH VẬT</a:t>
            </a:r>
            <a:endParaRPr lang="en-US" sz="3200" b="1" dirty="0"/>
          </a:p>
        </p:txBody>
      </p:sp>
    </p:spTree>
    <p:extLst>
      <p:ext uri="{BB962C8B-B14F-4D97-AF65-F5344CB8AC3E}">
        <p14:creationId xmlns:p14="http://schemas.microsoft.com/office/powerpoint/2010/main" val="34068427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FC0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173</TotalTime>
  <Words>866</Words>
  <Application>Microsoft Office PowerPoint</Application>
  <PresentationFormat>On-screen Show (4:3)</PresentationFormat>
  <Paragraphs>107</Paragraphs>
  <Slides>20</Slides>
  <Notes>0</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#9Slide02 Tieu de rat dai 01</vt:lpstr>
      <vt:lpstr>Arial</vt:lpstr>
      <vt:lpstr>Calibri</vt:lpstr>
      <vt:lpstr>Calibri Light</vt:lpstr>
      <vt:lpstr>Tahoma</vt:lpstr>
      <vt:lpstr>Times New Roman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MyPC</cp:lastModifiedBy>
  <cp:revision>46</cp:revision>
  <dcterms:created xsi:type="dcterms:W3CDTF">2021-08-29T08:57:03Z</dcterms:created>
  <dcterms:modified xsi:type="dcterms:W3CDTF">2021-08-29T12:43:02Z</dcterms:modified>
</cp:coreProperties>
</file>